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24" r:id="rId4"/>
    <p:sldId id="322" r:id="rId5"/>
    <p:sldId id="323" r:id="rId6"/>
    <p:sldId id="325" r:id="rId7"/>
    <p:sldId id="326" r:id="rId8"/>
    <p:sldId id="328" r:id="rId9"/>
    <p:sldId id="327" r:id="rId10"/>
    <p:sldId id="329" r:id="rId11"/>
    <p:sldId id="330" r:id="rId12"/>
    <p:sldId id="290" r:id="rId13"/>
    <p:sldId id="291" r:id="rId14"/>
    <p:sldId id="292" r:id="rId15"/>
    <p:sldId id="294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7" r:id="rId28"/>
    <p:sldId id="308" r:id="rId29"/>
    <p:sldId id="319" r:id="rId30"/>
    <p:sldId id="320" r:id="rId31"/>
    <p:sldId id="321" r:id="rId32"/>
    <p:sldId id="309" r:id="rId33"/>
    <p:sldId id="310" r:id="rId34"/>
    <p:sldId id="311" r:id="rId35"/>
    <p:sldId id="312" r:id="rId36"/>
    <p:sldId id="313" r:id="rId37"/>
    <p:sldId id="314" r:id="rId38"/>
    <p:sldId id="316" r:id="rId39"/>
    <p:sldId id="305" r:id="rId40"/>
    <p:sldId id="315" r:id="rId41"/>
    <p:sldId id="306" r:id="rId42"/>
    <p:sldId id="317" r:id="rId43"/>
    <p:sldId id="318" r:id="rId44"/>
  </p:sldIdLst>
  <p:sldSz cx="12192000" cy="6858000"/>
  <p:notesSz cx="12192000" cy="6858000"/>
  <p:custDataLst>
    <p:tags r:id="rId46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65036" autoAdjust="0"/>
  </p:normalViewPr>
  <p:slideViewPr>
    <p:cSldViewPr>
      <p:cViewPr varScale="1">
        <p:scale>
          <a:sx n="70" d="100"/>
          <a:sy n="70" d="100"/>
        </p:scale>
        <p:origin x="9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24.02.23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3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8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9C1C61-5747-1145-9454-DA5BFFD99B8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5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/>
          <a:srcRect l="17792" b="8537"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24.02.23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5.jpeg"/><Relationship Id="rId5" Type="http://schemas.openxmlformats.org/officeDocument/2006/relationships/image" Target="../media/image24.tiff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43.png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45.jpeg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5" Type="http://schemas.openxmlformats.org/officeDocument/2006/relationships/image" Target="../media/image49.jpeg"/><Relationship Id="rId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50.png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74100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7347777" cy="812204"/>
          </a:xfrm>
        </p:spPr>
        <p:txBody>
          <a:bodyPr vert="horz" anchor="t">
            <a:normAutofit fontScale="90000"/>
          </a:bodyPr>
          <a:lstStyle/>
          <a:p>
            <a:pPr>
              <a:defRPr/>
            </a:pPr>
            <a:r>
              <a:rPr lang="de-DE" dirty="0">
                <a:latin typeface="Chakra Petch"/>
                <a:cs typeface="Chakra Petch"/>
              </a:rPr>
              <a:t>Digital Innovation – </a:t>
            </a:r>
            <a:r>
              <a:rPr lang="de-DE" dirty="0" err="1">
                <a:latin typeface="Chakra Petch"/>
                <a:cs typeface="Chakra Petch"/>
              </a:rPr>
              <a:t>Explore</a:t>
            </a:r>
            <a:endParaRPr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060848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</a:t>
            </a:r>
            <a:r>
              <a:rPr lang="de-DE" dirty="0" err="1"/>
              <a:t>Explore</a:t>
            </a:r>
            <a:r>
              <a:rPr lang="de-DE" dirty="0"/>
              <a:t>-Modul</a:t>
            </a:r>
          </a:p>
          <a:p>
            <a:pPr>
              <a:defRPr/>
            </a:pPr>
            <a:r>
              <a:rPr lang="de-DE" dirty="0"/>
              <a:t>Felder des </a:t>
            </a:r>
            <a:r>
              <a:rPr lang="de-DE" dirty="0" err="1"/>
              <a:t>Explore</a:t>
            </a:r>
            <a:r>
              <a:rPr lang="de-DE" dirty="0"/>
              <a:t>-Boards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10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492896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</a:t>
            </a:r>
            <a:r>
              <a:rPr lang="de-DE" dirty="0" err="1"/>
              <a:t>Explore</a:t>
            </a:r>
            <a:r>
              <a:rPr lang="de-DE" dirty="0"/>
              <a:t>-Modul</a:t>
            </a:r>
          </a:p>
          <a:p>
            <a:pPr>
              <a:defRPr/>
            </a:pPr>
            <a:r>
              <a:rPr lang="de-DE" dirty="0"/>
              <a:t>Felder des </a:t>
            </a:r>
            <a:r>
              <a:rPr lang="de-DE" dirty="0" err="1"/>
              <a:t>Explore</a:t>
            </a:r>
            <a:r>
              <a:rPr lang="de-DE" dirty="0"/>
              <a:t>-Boards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185933-9341-93F4-BF28-D34AC141B7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38660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290567-4151-856A-BB7E-CDFF87F9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Die Digitalisierung schafft ein hohes Potential für Innovationen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78669-1D1A-1CF9-7178-3637B994B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1892638"/>
            <a:ext cx="6082308" cy="30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4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2728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1026" name="Picture 2" descr="Britain's Prince Charles trys a pair of Google glasses to uses software developed at an innovation center in Winnipeg, Manitoba, May 21, 2014. The royal couple are on a four-day visit to Canada that began in Halifax and includes stops in Pictou, Nova Scot">
            <a:extLst>
              <a:ext uri="{FF2B5EF4-FFF2-40B4-BE49-F238E27FC236}">
                <a16:creationId xmlns:a16="http://schemas.microsoft.com/office/drawing/2014/main" id="{5EBF2BB4-ACD8-E12E-DCF0-F315DFCB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2" y="2082800"/>
            <a:ext cx="4064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D13D-D5E0-3AAE-3833-783D5D0A387F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nationalinterest.org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/blog/buzz/whatever-happened-google-glass-141852</a:t>
            </a:r>
          </a:p>
        </p:txBody>
      </p:sp>
    </p:spTree>
    <p:extLst>
      <p:ext uri="{BB962C8B-B14F-4D97-AF65-F5344CB8AC3E}">
        <p14:creationId xmlns:p14="http://schemas.microsoft.com/office/powerpoint/2010/main" val="397513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61FCD55-6C41-93E1-851F-A8FE4E351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61FCD55-6C41-93E1-851F-A8FE4E351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AE448A-FF47-32FF-C670-A95521C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Aber </a:t>
            </a:r>
            <a:r>
              <a:rPr lang="en-GB" dirty="0" err="1"/>
              <a:t>nicht</a:t>
            </a:r>
            <a:r>
              <a:rPr lang="en-GB" dirty="0"/>
              <a:t> alle </a:t>
            </a:r>
            <a:r>
              <a:rPr lang="en-GB" dirty="0" err="1"/>
              <a:t>technischen</a:t>
            </a:r>
            <a:r>
              <a:rPr lang="en-GB" dirty="0"/>
              <a:t> </a:t>
            </a:r>
            <a:r>
              <a:rPr lang="en-GB" dirty="0" err="1"/>
              <a:t>Innovationen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Erfolg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86F1B-3A19-E401-F26D-9EBED6A9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42913"/>
            <a:ext cx="1402252" cy="1402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35F1E-F184-6264-1E64-8BF86B6D0D5A}"/>
              </a:ext>
            </a:extLst>
          </p:cNvPr>
          <p:cNvSpPr txBox="1"/>
          <p:nvPr/>
        </p:nvSpPr>
        <p:spPr>
          <a:xfrm>
            <a:off x="536412" y="6463687"/>
            <a:ext cx="5397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en.wikipedia.org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/wiki/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CueCat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#/media/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File:CueCat_barcode_scanner.jpg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CueCat - Wikipedia">
            <a:extLst>
              <a:ext uri="{FF2B5EF4-FFF2-40B4-BE49-F238E27FC236}">
                <a16:creationId xmlns:a16="http://schemas.microsoft.com/office/drawing/2014/main" id="{34F8034B-AF10-CFF5-FA9C-5C7B98C2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3775"/>
            <a:ext cx="4118248" cy="30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4F6A40D-EE55-25D7-DFF4-8E53FBC018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75465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EE7F06-8BE1-A353-79E3-A9DA0E57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Nutzerproblem gelöst?</a:t>
            </a:r>
          </a:p>
        </p:txBody>
      </p:sp>
      <p:pic>
        <p:nvPicPr>
          <p:cNvPr id="8" name="Picture 2" descr="Vorwerk präsentiert Temial-Teegerät">
            <a:extLst>
              <a:ext uri="{FF2B5EF4-FFF2-40B4-BE49-F238E27FC236}">
                <a16:creationId xmlns:a16="http://schemas.microsoft.com/office/drawing/2014/main" id="{826CAAD0-95FB-A294-67C5-DAEAFBC24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4" y="3967742"/>
            <a:ext cx="361570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2F4D7-578B-4844-1616-1F99AF813507}"/>
              </a:ext>
            </a:extLst>
          </p:cNvPr>
          <p:cNvSpPr txBox="1"/>
          <p:nvPr/>
        </p:nvSpPr>
        <p:spPr>
          <a:xfrm>
            <a:off x="2190069" y="351054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400" dirty="0">
                <a:latin typeface="Roboto Light" charset="0"/>
                <a:ea typeface="Roboto Light" charset="0"/>
                <a:cs typeface="Roboto Light" charset="0"/>
              </a:rPr>
              <a:t>v</a:t>
            </a:r>
            <a:r>
              <a:rPr lang="en-DE" sz="2400" dirty="0">
                <a:latin typeface="Roboto Light" charset="0"/>
                <a:ea typeface="Roboto Light" charset="0"/>
                <a:cs typeface="Roboto Light" charset="0"/>
              </a:rPr>
              <a:t>s.</a:t>
            </a:r>
          </a:p>
        </p:txBody>
      </p:sp>
      <p:pic>
        <p:nvPicPr>
          <p:cNvPr id="10" name="Picture 7" descr="Thermomix-Kunden sind sauer: „Das ist ein optischer Schandfleck“">
            <a:extLst>
              <a:ext uri="{FF2B5EF4-FFF2-40B4-BE49-F238E27FC236}">
                <a16:creationId xmlns:a16="http://schemas.microsoft.com/office/drawing/2014/main" id="{857A45A1-EB28-3B08-B3D7-5F613B7C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5" y="1185504"/>
            <a:ext cx="4138189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Nur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Produkte</a:t>
            </a:r>
            <a:r>
              <a:rPr lang="en-GB" dirty="0"/>
              <a:t> und </a:t>
            </a:r>
            <a:r>
              <a:rPr lang="en-GB" dirty="0" err="1"/>
              <a:t>Dienstleistungen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nachhaltigen</a:t>
            </a:r>
            <a:r>
              <a:rPr lang="en-GB" dirty="0"/>
              <a:t> Wert für die </a:t>
            </a:r>
            <a:r>
              <a:rPr lang="en-GB" dirty="0" err="1"/>
              <a:t>Nutzer</a:t>
            </a:r>
            <a:r>
              <a:rPr lang="en-GB" dirty="0"/>
              <a:t> </a:t>
            </a:r>
            <a:r>
              <a:rPr lang="en-GB" dirty="0" err="1"/>
              <a:t>liefern</a:t>
            </a:r>
            <a:r>
              <a:rPr lang="en-GB" dirty="0"/>
              <a:t> (</a:t>
            </a:r>
            <a:r>
              <a:rPr lang="en-GB" dirty="0" err="1"/>
              <a:t>d.h.</a:t>
            </a:r>
            <a:r>
              <a:rPr lang="en-GB" dirty="0"/>
              <a:t> auf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Bedürfnis</a:t>
            </a:r>
            <a:r>
              <a:rPr lang="en-GB" dirty="0"/>
              <a:t> </a:t>
            </a:r>
            <a:r>
              <a:rPr lang="en-GB" dirty="0" err="1"/>
              <a:t>treffen</a:t>
            </a:r>
            <a:r>
              <a:rPr lang="en-GB" dirty="0"/>
              <a:t>) und </a:t>
            </a:r>
            <a:r>
              <a:rPr lang="en-GB" dirty="0" err="1"/>
              <a:t>effizient</a:t>
            </a:r>
            <a:r>
              <a:rPr lang="en-GB" dirty="0"/>
              <a:t> und </a:t>
            </a:r>
            <a:r>
              <a:rPr lang="en-GB" dirty="0" err="1"/>
              <a:t>effektiv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benutzen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,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auf </a:t>
            </a:r>
            <a:r>
              <a:rPr lang="en-GB" dirty="0" err="1"/>
              <a:t>breite</a:t>
            </a:r>
            <a:r>
              <a:rPr lang="en-GB" dirty="0"/>
              <a:t> </a:t>
            </a:r>
            <a:r>
              <a:rPr lang="en-GB" dirty="0" err="1"/>
              <a:t>Akzeptanz</a:t>
            </a:r>
            <a:r>
              <a:rPr lang="en-GB" dirty="0"/>
              <a:t> </a:t>
            </a:r>
            <a:r>
              <a:rPr lang="en-GB" dirty="0" err="1"/>
              <a:t>stoßen</a:t>
            </a:r>
            <a:r>
              <a:rPr lang="en-GB" dirty="0"/>
              <a:t> und </a:t>
            </a:r>
            <a:r>
              <a:rPr lang="en-GB" dirty="0" err="1"/>
              <a:t>somit</a:t>
            </a:r>
            <a:r>
              <a:rPr lang="en-GB" dirty="0"/>
              <a:t> </a:t>
            </a:r>
            <a:r>
              <a:rPr lang="en-GB" dirty="0" err="1"/>
              <a:t>Mehrwert</a:t>
            </a:r>
            <a:r>
              <a:rPr lang="en-GB" dirty="0"/>
              <a:t> für </a:t>
            </a:r>
            <a:r>
              <a:rPr lang="en-GB" dirty="0" err="1"/>
              <a:t>Nutzer</a:t>
            </a:r>
            <a:r>
              <a:rPr lang="en-GB" dirty="0"/>
              <a:t>, </a:t>
            </a:r>
            <a:r>
              <a:rPr lang="en-GB" dirty="0" err="1"/>
              <a:t>Unternehmen</a:t>
            </a:r>
            <a:r>
              <a:rPr lang="en-GB" dirty="0"/>
              <a:t> und Gesellschaft </a:t>
            </a:r>
            <a:r>
              <a:rPr lang="en-GB" dirty="0" err="1"/>
              <a:t>schaffen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77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7331-F743-6417-2BE6-B4919DC2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6F2-6FD9-936F-78D6-6368100A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entwickelt</a:t>
            </a:r>
            <a:r>
              <a:rPr lang="en-GB" dirty="0"/>
              <a:t> man innovative </a:t>
            </a:r>
            <a:r>
              <a:rPr lang="en-GB" dirty="0" err="1"/>
              <a:t>Kundenerlebnisse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291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4AD71DA5-D539-2E73-08FE-152BE3DFF3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00" y="1800593"/>
            <a:ext cx="5578252" cy="39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371-E9EA-B4D9-0507-71BB2C8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9B00-C27F-6473-4C6F-5D8FEE1F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928667E6-F798-E495-86F0-BFC568CE8C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00" y="2160633"/>
            <a:ext cx="5597537" cy="28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052736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</a:t>
            </a:r>
            <a:r>
              <a:rPr lang="de-DE" dirty="0" err="1"/>
              <a:t>Explore</a:t>
            </a:r>
            <a:r>
              <a:rPr lang="de-DE" dirty="0"/>
              <a:t>-Modul</a:t>
            </a:r>
          </a:p>
          <a:p>
            <a:pPr>
              <a:defRPr/>
            </a:pPr>
            <a:r>
              <a:rPr lang="de-DE" dirty="0"/>
              <a:t>Felder des </a:t>
            </a:r>
            <a:r>
              <a:rPr lang="de-DE" dirty="0" err="1"/>
              <a:t>Explore</a:t>
            </a:r>
            <a:r>
              <a:rPr lang="de-DE" dirty="0"/>
              <a:t>-Boards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86DE2E-5012-08D6-0312-A3148E9B46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6123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D4569B-1776-9D10-1BF2-A5202869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Design Thinking ist eine Methode zur nutzerzentrierten Innovationsentwicklung</a:t>
            </a:r>
          </a:p>
        </p:txBody>
      </p:sp>
      <p:grpSp>
        <p:nvGrpSpPr>
          <p:cNvPr id="7" name="Group 66">
            <a:extLst>
              <a:ext uri="{FF2B5EF4-FFF2-40B4-BE49-F238E27FC236}">
                <a16:creationId xmlns:a16="http://schemas.microsoft.com/office/drawing/2014/main" id="{836BE59C-9971-2D0A-E13D-3CF0092DE773}"/>
              </a:ext>
            </a:extLst>
          </p:cNvPr>
          <p:cNvGrpSpPr/>
          <p:nvPr/>
        </p:nvGrpSpPr>
        <p:grpSpPr>
          <a:xfrm>
            <a:off x="1670539" y="2000351"/>
            <a:ext cx="9357449" cy="2980624"/>
            <a:chOff x="1951526" y="1327861"/>
            <a:chExt cx="7022099" cy="223674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5D94226-79E4-CA8D-8407-4FACB6FF61DC}"/>
                </a:ext>
              </a:extLst>
            </p:cNvPr>
            <p:cNvSpPr/>
            <p:nvPr/>
          </p:nvSpPr>
          <p:spPr>
            <a:xfrm rot="10800000">
              <a:off x="3000671" y="1529949"/>
              <a:ext cx="230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FA57DAB1-C906-9BD1-4F82-5F409F3494C9}"/>
                </a:ext>
              </a:extLst>
            </p:cNvPr>
            <p:cNvGrpSpPr/>
            <p:nvPr/>
          </p:nvGrpSpPr>
          <p:grpSpPr>
            <a:xfrm>
              <a:off x="7647786" y="1899206"/>
              <a:ext cx="1008112" cy="1008112"/>
              <a:chOff x="211129" y="1899206"/>
              <a:chExt cx="1008112" cy="100811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E4890E-731C-0C29-6EAF-818F9B509DD6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D8D2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Testen</a:t>
                </a:r>
              </a:p>
            </p:txBody>
          </p:sp>
          <p:sp>
            <p:nvSpPr>
              <p:cNvPr id="39" name="Isosceles Triangle 48">
                <a:extLst>
                  <a:ext uri="{FF2B5EF4-FFF2-40B4-BE49-F238E27FC236}">
                    <a16:creationId xmlns:a16="http://schemas.microsoft.com/office/drawing/2014/main" id="{74A092E4-3946-7FAF-A9AA-F21DD6464A15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AC3556F-962D-D9F4-76F5-9FC7B1931870}"/>
                </a:ext>
              </a:extLst>
            </p:cNvPr>
            <p:cNvSpPr/>
            <p:nvPr/>
          </p:nvSpPr>
          <p:spPr>
            <a:xfrm>
              <a:off x="4173950" y="2329775"/>
              <a:ext cx="4799675" cy="123483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AABCAEE-FC4E-A9AE-2485-C6D9FE1042BA}"/>
                </a:ext>
              </a:extLst>
            </p:cNvPr>
            <p:cNvSpPr/>
            <p:nvPr/>
          </p:nvSpPr>
          <p:spPr>
            <a:xfrm>
              <a:off x="1951526" y="2331262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1CF372F-DF50-C359-CB24-4DC186305448}"/>
                </a:ext>
              </a:extLst>
            </p:cNvPr>
            <p:cNvSpPr/>
            <p:nvPr/>
          </p:nvSpPr>
          <p:spPr>
            <a:xfrm rot="10800000">
              <a:off x="1972001" y="1327861"/>
              <a:ext cx="3312000" cy="1044000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B9E7E9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7B55AB8-A989-C441-E9E7-8A33163ED16E}"/>
                </a:ext>
              </a:extLst>
            </p:cNvPr>
            <p:cNvSpPr/>
            <p:nvPr/>
          </p:nvSpPr>
          <p:spPr>
            <a:xfrm>
              <a:off x="4221934" y="2343286"/>
              <a:ext cx="2340000" cy="717265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FDB8FBB-0007-C691-018E-AFBE89B270E7}"/>
                </a:ext>
              </a:extLst>
            </p:cNvPr>
            <p:cNvSpPr/>
            <p:nvPr/>
          </p:nvSpPr>
          <p:spPr>
            <a:xfrm rot="10800000">
              <a:off x="4236280" y="1404368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C0C0C0">
                  <a:lumMod val="40000"/>
                  <a:lumOff val="60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B1E4FDC-034E-FFA9-900B-F8ACDBF0B2AC}"/>
                </a:ext>
              </a:extLst>
            </p:cNvPr>
            <p:cNvSpPr/>
            <p:nvPr/>
          </p:nvSpPr>
          <p:spPr>
            <a:xfrm rot="10800000">
              <a:off x="5244280" y="1550373"/>
              <a:ext cx="2340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32A4D72-D49D-49C7-4B0C-548E5CAEDE79}"/>
                </a:ext>
              </a:extLst>
            </p:cNvPr>
            <p:cNvSpPr/>
            <p:nvPr/>
          </p:nvSpPr>
          <p:spPr>
            <a:xfrm>
              <a:off x="4194572" y="1716311"/>
              <a:ext cx="4482174" cy="1569526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474750 w 4474750"/>
                <a:gd name="connsiteY0" fmla="*/ 257364 h 1587193"/>
                <a:gd name="connsiteX1" fmla="*/ 3519072 w 4474750"/>
                <a:gd name="connsiteY1" fmla="*/ 193753 h 1587193"/>
                <a:gd name="connsiteX2" fmla="*/ 2226095 w 4474750"/>
                <a:gd name="connsiteY2" fmla="*/ 1419885 h 1587193"/>
                <a:gd name="connsiteX3" fmla="*/ 90059 w 4474750"/>
                <a:gd name="connsiteY3" fmla="*/ 257364 h 1587193"/>
                <a:gd name="connsiteX0" fmla="*/ 4474750 w 4474750"/>
                <a:gd name="connsiteY0" fmla="*/ 205215 h 1535043"/>
                <a:gd name="connsiteX1" fmla="*/ 3519072 w 4474750"/>
                <a:gd name="connsiteY1" fmla="*/ 193753 h 1535043"/>
                <a:gd name="connsiteX2" fmla="*/ 2226095 w 4474750"/>
                <a:gd name="connsiteY2" fmla="*/ 1367736 h 1535043"/>
                <a:gd name="connsiteX3" fmla="*/ 90059 w 4474750"/>
                <a:gd name="connsiteY3" fmla="*/ 205215 h 1535043"/>
                <a:gd name="connsiteX0" fmla="*/ 4474750 w 4474750"/>
                <a:gd name="connsiteY0" fmla="*/ 72399 h 1402227"/>
                <a:gd name="connsiteX1" fmla="*/ 3473836 w 4474750"/>
                <a:gd name="connsiteY1" fmla="*/ 193754 h 1402227"/>
                <a:gd name="connsiteX2" fmla="*/ 2226095 w 4474750"/>
                <a:gd name="connsiteY2" fmla="*/ 1234920 h 1402227"/>
                <a:gd name="connsiteX3" fmla="*/ 90059 w 4474750"/>
                <a:gd name="connsiteY3" fmla="*/ 72399 h 1402227"/>
                <a:gd name="connsiteX0" fmla="*/ 4474750 w 4474750"/>
                <a:gd name="connsiteY0" fmla="*/ 72398 h 1402226"/>
                <a:gd name="connsiteX1" fmla="*/ 3473836 w 4474750"/>
                <a:gd name="connsiteY1" fmla="*/ 193753 h 1402226"/>
                <a:gd name="connsiteX2" fmla="*/ 2226095 w 4474750"/>
                <a:gd name="connsiteY2" fmla="*/ 1234919 h 1402226"/>
                <a:gd name="connsiteX3" fmla="*/ 90059 w 4474750"/>
                <a:gd name="connsiteY3" fmla="*/ 72398 h 1402226"/>
                <a:gd name="connsiteX0" fmla="*/ 4474750 w 4474750"/>
                <a:gd name="connsiteY0" fmla="*/ 415382 h 1745210"/>
                <a:gd name="connsiteX1" fmla="*/ 3473836 w 4474750"/>
                <a:gd name="connsiteY1" fmla="*/ 536737 h 1745210"/>
                <a:gd name="connsiteX2" fmla="*/ 2226095 w 4474750"/>
                <a:gd name="connsiteY2" fmla="*/ 1577903 h 1745210"/>
                <a:gd name="connsiteX3" fmla="*/ 90059 w 4474750"/>
                <a:gd name="connsiteY3" fmla="*/ 415382 h 1745210"/>
                <a:gd name="connsiteX0" fmla="*/ 4474750 w 4474750"/>
                <a:gd name="connsiteY0" fmla="*/ 78415 h 1408243"/>
                <a:gd name="connsiteX1" fmla="*/ 3998500 w 4474750"/>
                <a:gd name="connsiteY1" fmla="*/ 42308 h 1408243"/>
                <a:gd name="connsiteX2" fmla="*/ 3473836 w 4474750"/>
                <a:gd name="connsiteY2" fmla="*/ 199770 h 1408243"/>
                <a:gd name="connsiteX3" fmla="*/ 2226095 w 4474750"/>
                <a:gd name="connsiteY3" fmla="*/ 1240936 h 1408243"/>
                <a:gd name="connsiteX4" fmla="*/ 90059 w 4474750"/>
                <a:gd name="connsiteY4" fmla="*/ 78415 h 140824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86875 h 2416703"/>
                <a:gd name="connsiteX1" fmla="*/ 3909054 w 4474750"/>
                <a:gd name="connsiteY1" fmla="*/ 20226 h 2416703"/>
                <a:gd name="connsiteX2" fmla="*/ 3473836 w 4474750"/>
                <a:gd name="connsiteY2" fmla="*/ 1208230 h 2416703"/>
                <a:gd name="connsiteX3" fmla="*/ 2226095 w 4474750"/>
                <a:gd name="connsiteY3" fmla="*/ 2249396 h 2416703"/>
                <a:gd name="connsiteX4" fmla="*/ 90059 w 4474750"/>
                <a:gd name="connsiteY4" fmla="*/ 1086875 h 2416703"/>
                <a:gd name="connsiteX0" fmla="*/ 4474750 w 4474750"/>
                <a:gd name="connsiteY0" fmla="*/ 1066650 h 2396478"/>
                <a:gd name="connsiteX1" fmla="*/ 3909054 w 4474750"/>
                <a:gd name="connsiteY1" fmla="*/ 1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55844"/>
                <a:gd name="connsiteY0" fmla="*/ 1066649 h 2396477"/>
                <a:gd name="connsiteX1" fmla="*/ 4053070 w 4555844"/>
                <a:gd name="connsiteY1" fmla="*/ 0 h 2396477"/>
                <a:gd name="connsiteX2" fmla="*/ 3473836 w 4555844"/>
                <a:gd name="connsiteY2" fmla="*/ 1188004 h 2396477"/>
                <a:gd name="connsiteX3" fmla="*/ 2226095 w 4555844"/>
                <a:gd name="connsiteY3" fmla="*/ 2229170 h 2396477"/>
                <a:gd name="connsiteX4" fmla="*/ 90059 w 4555844"/>
                <a:gd name="connsiteY4" fmla="*/ 1066649 h 2396477"/>
                <a:gd name="connsiteX0" fmla="*/ 4474750 w 4555844"/>
                <a:gd name="connsiteY0" fmla="*/ 1066650 h 2396478"/>
                <a:gd name="connsiteX1" fmla="*/ 4053070 w 4555844"/>
                <a:gd name="connsiteY1" fmla="*/ 0 h 2396478"/>
                <a:gd name="connsiteX2" fmla="*/ 3473836 w 4555844"/>
                <a:gd name="connsiteY2" fmla="*/ 1188005 h 2396478"/>
                <a:gd name="connsiteX3" fmla="*/ 2226095 w 4555844"/>
                <a:gd name="connsiteY3" fmla="*/ 2229171 h 2396478"/>
                <a:gd name="connsiteX4" fmla="*/ 90059 w 4555844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474750"/>
                <a:gd name="connsiteY0" fmla="*/ 1066650 h 2396478"/>
                <a:gd name="connsiteX1" fmla="*/ 4053070 w 4474750"/>
                <a:gd name="connsiteY1" fmla="*/ 0 h 2396478"/>
                <a:gd name="connsiteX2" fmla="*/ 3473836 w 4474750"/>
                <a:gd name="connsiteY2" fmla="*/ 1188005 h 2396478"/>
                <a:gd name="connsiteX3" fmla="*/ 2226095 w 4474750"/>
                <a:gd name="connsiteY3" fmla="*/ 2229171 h 2396478"/>
                <a:gd name="connsiteX4" fmla="*/ 90059 w 4474750"/>
                <a:gd name="connsiteY4" fmla="*/ 1066650 h 2396478"/>
                <a:gd name="connsiteX0" fmla="*/ 4474750 w 4500150"/>
                <a:gd name="connsiteY0" fmla="*/ 1066650 h 2396478"/>
                <a:gd name="connsiteX1" fmla="*/ 4053070 w 4500150"/>
                <a:gd name="connsiteY1" fmla="*/ 0 h 2396478"/>
                <a:gd name="connsiteX2" fmla="*/ 3473836 w 4500150"/>
                <a:gd name="connsiteY2" fmla="*/ 1188005 h 2396478"/>
                <a:gd name="connsiteX3" fmla="*/ 2226095 w 4500150"/>
                <a:gd name="connsiteY3" fmla="*/ 2229171 h 2396478"/>
                <a:gd name="connsiteX4" fmla="*/ 90059 w 4500150"/>
                <a:gd name="connsiteY4" fmla="*/ 1066650 h 2396478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188005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50 h 2229171"/>
                <a:gd name="connsiteX1" fmla="*/ 4053070 w 4500150"/>
                <a:gd name="connsiteY1" fmla="*/ 0 h 2229171"/>
                <a:gd name="connsiteX2" fmla="*/ 3473836 w 4500150"/>
                <a:gd name="connsiteY2" fmla="*/ 1034018 h 2229171"/>
                <a:gd name="connsiteX3" fmla="*/ 2226095 w 4500150"/>
                <a:gd name="connsiteY3" fmla="*/ 2229171 h 2229171"/>
                <a:gd name="connsiteX4" fmla="*/ 90059 w 4500150"/>
                <a:gd name="connsiteY4" fmla="*/ 1066650 h 2229171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4053070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09054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6649 h 2229170"/>
                <a:gd name="connsiteX1" fmla="*/ 3981062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71310 h 2233831"/>
                <a:gd name="connsiteX1" fmla="*/ 3981062 w 4500150"/>
                <a:gd name="connsiteY1" fmla="*/ 4661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75971 h 2238492"/>
                <a:gd name="connsiteX1" fmla="*/ 3981062 w 4500150"/>
                <a:gd name="connsiteY1" fmla="*/ 4661 h 2238492"/>
                <a:gd name="connsiteX2" fmla="*/ 3473836 w 4500150"/>
                <a:gd name="connsiteY2" fmla="*/ 1043339 h 2238492"/>
                <a:gd name="connsiteX3" fmla="*/ 2226095 w 4500150"/>
                <a:gd name="connsiteY3" fmla="*/ 2238492 h 2238492"/>
                <a:gd name="connsiteX4" fmla="*/ 90059 w 4500150"/>
                <a:gd name="connsiteY4" fmla="*/ 1075971 h 2238492"/>
                <a:gd name="connsiteX0" fmla="*/ 4474750 w 4500150"/>
                <a:gd name="connsiteY0" fmla="*/ 1071310 h 2233831"/>
                <a:gd name="connsiteX1" fmla="*/ 3981062 w 4500150"/>
                <a:gd name="connsiteY1" fmla="*/ 0 h 2233831"/>
                <a:gd name="connsiteX2" fmla="*/ 3473836 w 4500150"/>
                <a:gd name="connsiteY2" fmla="*/ 1038678 h 2233831"/>
                <a:gd name="connsiteX3" fmla="*/ 2226095 w 4500150"/>
                <a:gd name="connsiteY3" fmla="*/ 2233831 h 2233831"/>
                <a:gd name="connsiteX4" fmla="*/ 90059 w 4500150"/>
                <a:gd name="connsiteY4" fmla="*/ 1071310 h 2233831"/>
                <a:gd name="connsiteX0" fmla="*/ 4474750 w 4500150"/>
                <a:gd name="connsiteY0" fmla="*/ 1066649 h 2229170"/>
                <a:gd name="connsiteX1" fmla="*/ 4032448 w 4500150"/>
                <a:gd name="connsiteY1" fmla="*/ 0 h 2229170"/>
                <a:gd name="connsiteX2" fmla="*/ 3473836 w 4500150"/>
                <a:gd name="connsiteY2" fmla="*/ 1034017 h 2229170"/>
                <a:gd name="connsiteX3" fmla="*/ 2226095 w 4500150"/>
                <a:gd name="connsiteY3" fmla="*/ 2229170 h 2229170"/>
                <a:gd name="connsiteX4" fmla="*/ 90059 w 4500150"/>
                <a:gd name="connsiteY4" fmla="*/ 1066649 h 2229170"/>
                <a:gd name="connsiteX0" fmla="*/ 4474750 w 4500150"/>
                <a:gd name="connsiteY0" fmla="*/ 1068562 h 2231083"/>
                <a:gd name="connsiteX1" fmla="*/ 4032448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00150"/>
                <a:gd name="connsiteY0" fmla="*/ 1068562 h 2231083"/>
                <a:gd name="connsiteX1" fmla="*/ 3816424 w 4500150"/>
                <a:gd name="connsiteY1" fmla="*/ 1913 h 2231083"/>
                <a:gd name="connsiteX2" fmla="*/ 3473836 w 4500150"/>
                <a:gd name="connsiteY2" fmla="*/ 1035930 h 2231083"/>
                <a:gd name="connsiteX3" fmla="*/ 2226095 w 4500150"/>
                <a:gd name="connsiteY3" fmla="*/ 2231083 h 2231083"/>
                <a:gd name="connsiteX4" fmla="*/ 90059 w 4500150"/>
                <a:gd name="connsiteY4" fmla="*/ 1068562 h 2231083"/>
                <a:gd name="connsiteX0" fmla="*/ 4474750 w 4550507"/>
                <a:gd name="connsiteY0" fmla="*/ 1068562 h 2231083"/>
                <a:gd name="connsiteX1" fmla="*/ 3816424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68562 h 2231083"/>
                <a:gd name="connsiteX1" fmla="*/ 3919921 w 4550507"/>
                <a:gd name="connsiteY1" fmla="*/ 1913 h 2231083"/>
                <a:gd name="connsiteX2" fmla="*/ 3473836 w 4550507"/>
                <a:gd name="connsiteY2" fmla="*/ 1035930 h 2231083"/>
                <a:gd name="connsiteX3" fmla="*/ 2226095 w 4550507"/>
                <a:gd name="connsiteY3" fmla="*/ 2231083 h 2231083"/>
                <a:gd name="connsiteX4" fmla="*/ 90059 w 4550507"/>
                <a:gd name="connsiteY4" fmla="*/ 1068562 h 2231083"/>
                <a:gd name="connsiteX0" fmla="*/ 4474750 w 4550507"/>
                <a:gd name="connsiteY0" fmla="*/ 1070475 h 2232996"/>
                <a:gd name="connsiteX1" fmla="*/ 3981627 w 4550507"/>
                <a:gd name="connsiteY1" fmla="*/ 1913 h 2232996"/>
                <a:gd name="connsiteX2" fmla="*/ 3473836 w 4550507"/>
                <a:gd name="connsiteY2" fmla="*/ 1037843 h 2232996"/>
                <a:gd name="connsiteX3" fmla="*/ 2226095 w 4550507"/>
                <a:gd name="connsiteY3" fmla="*/ 2232996 h 2232996"/>
                <a:gd name="connsiteX4" fmla="*/ 90059 w 4550507"/>
                <a:gd name="connsiteY4" fmla="*/ 1070475 h 2232996"/>
                <a:gd name="connsiteX0" fmla="*/ 4474750 w 4550507"/>
                <a:gd name="connsiteY0" fmla="*/ 945999 h 2108520"/>
                <a:gd name="connsiteX1" fmla="*/ 3981627 w 4550507"/>
                <a:gd name="connsiteY1" fmla="*/ 1914 h 2108520"/>
                <a:gd name="connsiteX2" fmla="*/ 3473836 w 4550507"/>
                <a:gd name="connsiteY2" fmla="*/ 913367 h 2108520"/>
                <a:gd name="connsiteX3" fmla="*/ 2226095 w 4550507"/>
                <a:gd name="connsiteY3" fmla="*/ 2108520 h 2108520"/>
                <a:gd name="connsiteX4" fmla="*/ 90059 w 4550507"/>
                <a:gd name="connsiteY4" fmla="*/ 945999 h 2108520"/>
                <a:gd name="connsiteX0" fmla="*/ 4474750 w 4550507"/>
                <a:gd name="connsiteY0" fmla="*/ 853505 h 2016026"/>
                <a:gd name="connsiteX1" fmla="*/ 3981627 w 4550507"/>
                <a:gd name="connsiteY1" fmla="*/ 1913 h 2016026"/>
                <a:gd name="connsiteX2" fmla="*/ 3473836 w 4550507"/>
                <a:gd name="connsiteY2" fmla="*/ 820873 h 2016026"/>
                <a:gd name="connsiteX3" fmla="*/ 2226095 w 4550507"/>
                <a:gd name="connsiteY3" fmla="*/ 2016026 h 2016026"/>
                <a:gd name="connsiteX4" fmla="*/ 90059 w 4550507"/>
                <a:gd name="connsiteY4" fmla="*/ 853505 h 2016026"/>
                <a:gd name="connsiteX0" fmla="*/ 4497455 w 4573212"/>
                <a:gd name="connsiteY0" fmla="*/ 842043 h 2016026"/>
                <a:gd name="connsiteX1" fmla="*/ 3981627 w 4573212"/>
                <a:gd name="connsiteY1" fmla="*/ 1913 h 2016026"/>
                <a:gd name="connsiteX2" fmla="*/ 3473836 w 4573212"/>
                <a:gd name="connsiteY2" fmla="*/ 820873 h 2016026"/>
                <a:gd name="connsiteX3" fmla="*/ 2226095 w 4573212"/>
                <a:gd name="connsiteY3" fmla="*/ 2016026 h 2016026"/>
                <a:gd name="connsiteX4" fmla="*/ 90059 w 4573212"/>
                <a:gd name="connsiteY4" fmla="*/ 853505 h 2016026"/>
                <a:gd name="connsiteX0" fmla="*/ 4497455 w 4518471"/>
                <a:gd name="connsiteY0" fmla="*/ 842043 h 2016026"/>
                <a:gd name="connsiteX1" fmla="*/ 3981627 w 4518471"/>
                <a:gd name="connsiteY1" fmla="*/ 1913 h 2016026"/>
                <a:gd name="connsiteX2" fmla="*/ 3473836 w 4518471"/>
                <a:gd name="connsiteY2" fmla="*/ 820873 h 2016026"/>
                <a:gd name="connsiteX3" fmla="*/ 2226095 w 4518471"/>
                <a:gd name="connsiteY3" fmla="*/ 2016026 h 2016026"/>
                <a:gd name="connsiteX4" fmla="*/ 90059 w 4518471"/>
                <a:gd name="connsiteY4" fmla="*/ 853505 h 201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471" h="2016026">
                  <a:moveTo>
                    <a:pt x="4497455" y="842043"/>
                  </a:moveTo>
                  <a:cubicBezTo>
                    <a:pt x="4518471" y="423507"/>
                    <a:pt x="4336932" y="0"/>
                    <a:pt x="3981627" y="1913"/>
                  </a:cubicBezTo>
                  <a:cubicBezTo>
                    <a:pt x="3801334" y="7743"/>
                    <a:pt x="3498663" y="58460"/>
                    <a:pt x="3473836" y="820873"/>
                  </a:cubicBezTo>
                  <a:cubicBezTo>
                    <a:pt x="3463864" y="1140756"/>
                    <a:pt x="3302109" y="1979724"/>
                    <a:pt x="2226095" y="2016026"/>
                  </a:cubicBezTo>
                  <a:cubicBezTo>
                    <a:pt x="0" y="1942902"/>
                    <a:pt x="99584" y="842043"/>
                    <a:pt x="90059" y="853505"/>
                  </a:cubicBezTo>
                </a:path>
              </a:pathLst>
            </a:custGeom>
            <a:noFill/>
            <a:ln w="28575" cap="flat" cmpd="sng" algn="ctr">
              <a:solidFill>
                <a:srgbClr val="D8D2E0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962563-3ACE-595E-5D50-496D7A82E80B}"/>
                </a:ext>
              </a:extLst>
            </p:cNvPr>
            <p:cNvSpPr/>
            <p:nvPr/>
          </p:nvSpPr>
          <p:spPr>
            <a:xfrm>
              <a:off x="3097170" y="2396561"/>
              <a:ext cx="2484000" cy="945313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9675" h="1177531">
                  <a:moveTo>
                    <a:pt x="4474750" y="11462"/>
                  </a:moveTo>
                  <a:cubicBezTo>
                    <a:pt x="4475586" y="22592"/>
                    <a:pt x="4799675" y="1177531"/>
                    <a:pt x="2226095" y="1173983"/>
                  </a:cubicBezTo>
                  <a:cubicBezTo>
                    <a:pt x="0" y="1100859"/>
                    <a:pt x="99584" y="0"/>
                    <a:pt x="90059" y="11462"/>
                  </a:cubicBezTo>
                </a:path>
              </a:pathLst>
            </a:custGeom>
            <a:noFill/>
            <a:ln w="28575" cap="flat" cmpd="sng" algn="ctr">
              <a:solidFill>
                <a:srgbClr val="DFBFDE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grpSp>
          <p:nvGrpSpPr>
            <p:cNvPr id="18" name="Group 27">
              <a:extLst>
                <a:ext uri="{FF2B5EF4-FFF2-40B4-BE49-F238E27FC236}">
                  <a16:creationId xmlns:a16="http://schemas.microsoft.com/office/drawing/2014/main" id="{75BF6D1F-60E6-1021-5212-072994F105C3}"/>
                </a:ext>
              </a:extLst>
            </p:cNvPr>
            <p:cNvGrpSpPr/>
            <p:nvPr/>
          </p:nvGrpSpPr>
          <p:grpSpPr>
            <a:xfrm>
              <a:off x="2008159" y="1899206"/>
              <a:ext cx="1008112" cy="1008112"/>
              <a:chOff x="211129" y="1899206"/>
              <a:chExt cx="1008112" cy="100811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05F2A74-2275-D921-D8C9-01D48FDB33FE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7FD1D6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Verstehen</a:t>
                </a:r>
              </a:p>
            </p:txBody>
          </p:sp>
          <p:sp>
            <p:nvSpPr>
              <p:cNvPr id="37" name="Isosceles Triangle 25">
                <a:extLst>
                  <a:ext uri="{FF2B5EF4-FFF2-40B4-BE49-F238E27FC236}">
                    <a16:creationId xmlns:a16="http://schemas.microsoft.com/office/drawing/2014/main" id="{C0637DBD-2CB7-17D5-640A-CE9FE89CD495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E0D105B1-6F44-0210-F3FB-D704248FB81D}"/>
                </a:ext>
              </a:extLst>
            </p:cNvPr>
            <p:cNvGrpSpPr/>
            <p:nvPr/>
          </p:nvGrpSpPr>
          <p:grpSpPr>
            <a:xfrm>
              <a:off x="4264009" y="1899206"/>
              <a:ext cx="1008112" cy="1008112"/>
              <a:chOff x="211129" y="1899206"/>
              <a:chExt cx="1008112" cy="100811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CC9E61-B032-BD23-D491-4BB5EFB6D2E0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95CB89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Sichtweise</a:t>
                </a:r>
                <a:r>
                  <a:rPr kumimoji="0" lang="de-DE" sz="140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 definieren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4" name="Isosceles Triangle 35">
                <a:extLst>
                  <a:ext uri="{FF2B5EF4-FFF2-40B4-BE49-F238E27FC236}">
                    <a16:creationId xmlns:a16="http://schemas.microsoft.com/office/drawing/2014/main" id="{7627ACEA-2B31-F40F-1E02-8C105EA7631B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5" name="Isosceles Triangle 36">
                <a:extLst>
                  <a:ext uri="{FF2B5EF4-FFF2-40B4-BE49-F238E27FC236}">
                    <a16:creationId xmlns:a16="http://schemas.microsoft.com/office/drawing/2014/main" id="{8996FEC0-7D1B-890A-19ED-606914B654C8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0" name="Group 29">
              <a:extLst>
                <a:ext uri="{FF2B5EF4-FFF2-40B4-BE49-F238E27FC236}">
                  <a16:creationId xmlns:a16="http://schemas.microsoft.com/office/drawing/2014/main" id="{9BDE345B-9029-1244-F8BC-5EA01D171AF7}"/>
                </a:ext>
              </a:extLst>
            </p:cNvPr>
            <p:cNvGrpSpPr/>
            <p:nvPr/>
          </p:nvGrpSpPr>
          <p:grpSpPr>
            <a:xfrm>
              <a:off x="3136084" y="1899206"/>
              <a:ext cx="1008112" cy="1008112"/>
              <a:chOff x="211129" y="1899206"/>
              <a:chExt cx="1008112" cy="1008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EFFEF5-F1C3-5AF5-FAA2-9D8E3E8BFE5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C893C7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Beobachten</a:t>
                </a:r>
              </a:p>
            </p:txBody>
          </p:sp>
          <p:sp>
            <p:nvSpPr>
              <p:cNvPr id="31" name="Isosceles Triangle 31">
                <a:extLst>
                  <a:ext uri="{FF2B5EF4-FFF2-40B4-BE49-F238E27FC236}">
                    <a16:creationId xmlns:a16="http://schemas.microsoft.com/office/drawing/2014/main" id="{0FC6D178-3553-D6D5-312A-AA51EC8A35E1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32" name="Isosceles Triangle 32">
                <a:extLst>
                  <a:ext uri="{FF2B5EF4-FFF2-40B4-BE49-F238E27FC236}">
                    <a16:creationId xmlns:a16="http://schemas.microsoft.com/office/drawing/2014/main" id="{AB909B80-345F-40B6-2E46-9D6C4C7897C6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A82D2013-E929-6A09-2740-11A5E09B0540}"/>
                </a:ext>
              </a:extLst>
            </p:cNvPr>
            <p:cNvGrpSpPr/>
            <p:nvPr/>
          </p:nvGrpSpPr>
          <p:grpSpPr>
            <a:xfrm>
              <a:off x="5391934" y="1899206"/>
              <a:ext cx="1008112" cy="1008112"/>
              <a:chOff x="211129" y="1899206"/>
              <a:chExt cx="1008112" cy="100811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8E5F466-3368-ADFD-DE25-CE7FB44384F9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FE6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Ideen finden</a:t>
                </a:r>
              </a:p>
            </p:txBody>
          </p:sp>
          <p:sp>
            <p:nvSpPr>
              <p:cNvPr id="28" name="Isosceles Triangle 39">
                <a:extLst>
                  <a:ext uri="{FF2B5EF4-FFF2-40B4-BE49-F238E27FC236}">
                    <a16:creationId xmlns:a16="http://schemas.microsoft.com/office/drawing/2014/main" id="{DCC3D4FE-66A8-F1A6-EC01-31A5C0016219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9" name="Isosceles Triangle 40">
                <a:extLst>
                  <a:ext uri="{FF2B5EF4-FFF2-40B4-BE49-F238E27FC236}">
                    <a16:creationId xmlns:a16="http://schemas.microsoft.com/office/drawing/2014/main" id="{8FEE86F0-2F8D-E9AB-4329-DB40F50F7E31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3142441A-F52A-C78A-30C6-361643D1FC1E}"/>
                </a:ext>
              </a:extLst>
            </p:cNvPr>
            <p:cNvGrpSpPr/>
            <p:nvPr/>
          </p:nvGrpSpPr>
          <p:grpSpPr>
            <a:xfrm>
              <a:off x="6519859" y="1899206"/>
              <a:ext cx="1008112" cy="1008112"/>
              <a:chOff x="211129" y="1899206"/>
              <a:chExt cx="1008112" cy="100811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0E5130-2A66-30C2-D68D-DFF35C103ABF}"/>
                  </a:ext>
                </a:extLst>
              </p:cNvPr>
              <p:cNvSpPr/>
              <p:nvPr/>
            </p:nvSpPr>
            <p:spPr>
              <a:xfrm>
                <a:off x="211129" y="1899206"/>
                <a:ext cx="1008112" cy="1008112"/>
              </a:xfrm>
              <a:prstGeom prst="ellipse">
                <a:avLst/>
              </a:prstGeom>
              <a:solidFill>
                <a:srgbClr val="F04C3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46800" rIns="0" rtlCol="0" anchor="ctr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Light" charset="0"/>
                    <a:ea typeface="Roboto Light" charset="0"/>
                    <a:cs typeface="Roboto Light" charset="0"/>
                  </a:rPr>
                  <a:t>Prototypen</a:t>
                </a:r>
              </a:p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400" kern="0" dirty="0">
                    <a:solidFill>
                      <a:srgbClr val="FFFFFF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entwickeln</a:t>
                </a: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5" name="Isosceles Triangle 43">
                <a:extLst>
                  <a:ext uri="{FF2B5EF4-FFF2-40B4-BE49-F238E27FC236}">
                    <a16:creationId xmlns:a16="http://schemas.microsoft.com/office/drawing/2014/main" id="{E5FA81DC-14B1-D2F5-F464-48A07B40CCEC}"/>
                  </a:ext>
                </a:extLst>
              </p:cNvPr>
              <p:cNvSpPr/>
              <p:nvPr/>
            </p:nvSpPr>
            <p:spPr>
              <a:xfrm rot="5400000">
                <a:off x="1092191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26" name="Isosceles Triangle 44">
                <a:extLst>
                  <a:ext uri="{FF2B5EF4-FFF2-40B4-BE49-F238E27FC236}">
                    <a16:creationId xmlns:a16="http://schemas.microsoft.com/office/drawing/2014/main" id="{9037AF03-EA69-8514-A62D-3812FCCA6370}"/>
                  </a:ext>
                </a:extLst>
              </p:cNvPr>
              <p:cNvSpPr/>
              <p:nvPr/>
            </p:nvSpPr>
            <p:spPr>
              <a:xfrm rot="5400000">
                <a:off x="220365" y="2367262"/>
                <a:ext cx="144000" cy="72000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/>
              <a:p>
                <a:pPr marL="0" marR="0" lvl="0" indent="0" algn="ctr" defTabSz="104305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D178B8-93BE-1359-FE43-51F4316326D5}"/>
                </a:ext>
              </a:extLst>
            </p:cNvPr>
            <p:cNvSpPr/>
            <p:nvPr/>
          </p:nvSpPr>
          <p:spPr>
            <a:xfrm>
              <a:off x="4194572" y="2408587"/>
              <a:ext cx="3348000" cy="951012"/>
            </a:xfrm>
            <a:custGeom>
              <a:avLst/>
              <a:gdLst>
                <a:gd name="connsiteX0" fmla="*/ 5457825 w 6542087"/>
                <a:gd name="connsiteY0" fmla="*/ 0 h 1433513"/>
                <a:gd name="connsiteX1" fmla="*/ 5762625 w 6542087"/>
                <a:gd name="connsiteY1" fmla="*/ 1047750 h 1433513"/>
                <a:gd name="connsiteX2" fmla="*/ 781050 w 6542087"/>
                <a:gd name="connsiteY2" fmla="*/ 1285875 h 1433513"/>
                <a:gd name="connsiteX3" fmla="*/ 1076325 w 6542087"/>
                <a:gd name="connsiteY3" fmla="*/ 161925 h 1433513"/>
                <a:gd name="connsiteX0" fmla="*/ 4659114 w 5610258"/>
                <a:gd name="connsiteY0" fmla="*/ 0 h 1234604"/>
                <a:gd name="connsiteX1" fmla="*/ 4963914 w 5610258"/>
                <a:gd name="connsiteY1" fmla="*/ 1047750 h 1234604"/>
                <a:gd name="connsiteX2" fmla="*/ 781050 w 5610258"/>
                <a:gd name="connsiteY2" fmla="*/ 1086966 h 1234604"/>
                <a:gd name="connsiteX3" fmla="*/ 277614 w 5610258"/>
                <a:gd name="connsiteY3" fmla="*/ 161925 h 1234604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665361 w 5085556"/>
                <a:gd name="connsiteY2" fmla="*/ 1086966 h 1229138"/>
                <a:gd name="connsiteX3" fmla="*/ 161925 w 5085556"/>
                <a:gd name="connsiteY3" fmla="*/ 161925 h 1229138"/>
                <a:gd name="connsiteX0" fmla="*/ 4543425 w 5085556"/>
                <a:gd name="connsiteY0" fmla="*/ 0 h 1264835"/>
                <a:gd name="connsiteX1" fmla="*/ 3905720 w 5085556"/>
                <a:gd name="connsiteY1" fmla="*/ 1014958 h 1264835"/>
                <a:gd name="connsiteX2" fmla="*/ 2203720 w 5085556"/>
                <a:gd name="connsiteY2" fmla="*/ 1229138 h 1264835"/>
                <a:gd name="connsiteX3" fmla="*/ 665361 w 5085556"/>
                <a:gd name="connsiteY3" fmla="*/ 1086966 h 1264835"/>
                <a:gd name="connsiteX4" fmla="*/ 161925 w 5085556"/>
                <a:gd name="connsiteY4" fmla="*/ 161925 h 1264835"/>
                <a:gd name="connsiteX0" fmla="*/ 4543425 w 5085556"/>
                <a:gd name="connsiteY0" fmla="*/ 0 h 1229138"/>
                <a:gd name="connsiteX1" fmla="*/ 3905720 w 5085556"/>
                <a:gd name="connsiteY1" fmla="*/ 1014958 h 1229138"/>
                <a:gd name="connsiteX2" fmla="*/ 2203720 w 5085556"/>
                <a:gd name="connsiteY2" fmla="*/ 1229138 h 1229138"/>
                <a:gd name="connsiteX3" fmla="*/ 665360 w 5085556"/>
                <a:gd name="connsiteY3" fmla="*/ 1014958 h 1229138"/>
                <a:gd name="connsiteX4" fmla="*/ 161925 w 5085556"/>
                <a:gd name="connsiteY4" fmla="*/ 161925 h 1229138"/>
                <a:gd name="connsiteX0" fmla="*/ 4543425 w 4543425"/>
                <a:gd name="connsiteY0" fmla="*/ 0 h 1398298"/>
                <a:gd name="connsiteX1" fmla="*/ 2203720 w 4543425"/>
                <a:gd name="connsiteY1" fmla="*/ 1229138 h 1398298"/>
                <a:gd name="connsiteX2" fmla="*/ 665360 w 4543425"/>
                <a:gd name="connsiteY2" fmla="*/ 1014958 h 1398298"/>
                <a:gd name="connsiteX3" fmla="*/ 161925 w 4543425"/>
                <a:gd name="connsiteY3" fmla="*/ 161925 h 1398298"/>
                <a:gd name="connsiteX0" fmla="*/ 4543425 w 4543425"/>
                <a:gd name="connsiteY0" fmla="*/ 0 h 1291822"/>
                <a:gd name="connsiteX1" fmla="*/ 3833713 w 4543425"/>
                <a:gd name="connsiteY1" fmla="*/ 1086966 h 1291822"/>
                <a:gd name="connsiteX2" fmla="*/ 2203720 w 4543425"/>
                <a:gd name="connsiteY2" fmla="*/ 1229138 h 1291822"/>
                <a:gd name="connsiteX3" fmla="*/ 665360 w 4543425"/>
                <a:gd name="connsiteY3" fmla="*/ 1014958 h 1291822"/>
                <a:gd name="connsiteX4" fmla="*/ 161925 w 4543425"/>
                <a:gd name="connsiteY4" fmla="*/ 161925 h 1291822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665360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809377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256126"/>
                <a:gd name="connsiteX1" fmla="*/ 3833713 w 4543425"/>
                <a:gd name="connsiteY1" fmla="*/ 1086966 h 1256126"/>
                <a:gd name="connsiteX2" fmla="*/ 521345 w 4543425"/>
                <a:gd name="connsiteY2" fmla="*/ 1014958 h 1256126"/>
                <a:gd name="connsiteX3" fmla="*/ 161925 w 4543425"/>
                <a:gd name="connsiteY3" fmla="*/ 161925 h 1256126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303655"/>
                <a:gd name="connsiteX1" fmla="*/ 3833713 w 4543425"/>
                <a:gd name="connsiteY1" fmla="*/ 1086966 h 1303655"/>
                <a:gd name="connsiteX2" fmla="*/ 521345 w 4543425"/>
                <a:gd name="connsiteY2" fmla="*/ 1014958 h 1303655"/>
                <a:gd name="connsiteX3" fmla="*/ 161925 w 4543425"/>
                <a:gd name="connsiteY3" fmla="*/ 161925 h 1303655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592352"/>
                <a:gd name="connsiteX1" fmla="*/ 3833713 w 4543425"/>
                <a:gd name="connsiteY1" fmla="*/ 1086966 h 1592352"/>
                <a:gd name="connsiteX2" fmla="*/ 2294771 w 4543425"/>
                <a:gd name="connsiteY2" fmla="*/ 1303655 h 1592352"/>
                <a:gd name="connsiteX3" fmla="*/ 161925 w 4543425"/>
                <a:gd name="connsiteY3" fmla="*/ 161925 h 1592352"/>
                <a:gd name="connsiteX0" fmla="*/ 4543425 w 4543425"/>
                <a:gd name="connsiteY0" fmla="*/ 0 h 1421136"/>
                <a:gd name="connsiteX1" fmla="*/ 2294771 w 4543425"/>
                <a:gd name="connsiteY1" fmla="*/ 1303655 h 1421136"/>
                <a:gd name="connsiteX2" fmla="*/ 161925 w 4543425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543425 w 4888771"/>
                <a:gd name="connsiteY0" fmla="*/ 0 h 1421136"/>
                <a:gd name="connsiteX1" fmla="*/ 2294771 w 4888771"/>
                <a:gd name="connsiteY1" fmla="*/ 1303655 h 1421136"/>
                <a:gd name="connsiteX2" fmla="*/ 161925 w 4888771"/>
                <a:gd name="connsiteY2" fmla="*/ 161925 h 1421136"/>
                <a:gd name="connsiteX0" fmla="*/ 4475004 w 4820350"/>
                <a:gd name="connsiteY0" fmla="*/ 0 h 1421136"/>
                <a:gd name="connsiteX1" fmla="*/ 2226350 w 4820350"/>
                <a:gd name="connsiteY1" fmla="*/ 1303655 h 1421136"/>
                <a:gd name="connsiteX2" fmla="*/ 93504 w 4820350"/>
                <a:gd name="connsiteY2" fmla="*/ 161925 h 1421136"/>
                <a:gd name="connsiteX0" fmla="*/ 4381500 w 4963894"/>
                <a:gd name="connsiteY0" fmla="*/ 0 h 1276454"/>
                <a:gd name="connsiteX1" fmla="*/ 2369894 w 4963894"/>
                <a:gd name="connsiteY1" fmla="*/ 1158973 h 1276454"/>
                <a:gd name="connsiteX2" fmla="*/ 0 w 4963894"/>
                <a:gd name="connsiteY2" fmla="*/ 161925 h 1276454"/>
                <a:gd name="connsiteX0" fmla="*/ 4381500 w 4963894"/>
                <a:gd name="connsiteY0" fmla="*/ 0 h 1158973"/>
                <a:gd name="connsiteX1" fmla="*/ 2369894 w 4963894"/>
                <a:gd name="connsiteY1" fmla="*/ 1158973 h 1158973"/>
                <a:gd name="connsiteX2" fmla="*/ 0 w 4963894"/>
                <a:gd name="connsiteY2" fmla="*/ 161925 h 1158973"/>
                <a:gd name="connsiteX0" fmla="*/ 4381500 w 4943474"/>
                <a:gd name="connsiteY0" fmla="*/ 0 h 1162521"/>
                <a:gd name="connsiteX1" fmla="*/ 2369894 w 4943474"/>
                <a:gd name="connsiteY1" fmla="*/ 1158973 h 1162521"/>
                <a:gd name="connsiteX2" fmla="*/ 0 w 4943474"/>
                <a:gd name="connsiteY2" fmla="*/ 161925 h 1162521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3250 w 4799675"/>
                <a:gd name="connsiteY2" fmla="*/ 161925 h 1166069"/>
                <a:gd name="connsiteX0" fmla="*/ 4474750 w 4799675"/>
                <a:gd name="connsiteY0" fmla="*/ 0 h 1166069"/>
                <a:gd name="connsiteX1" fmla="*/ 2226095 w 4799675"/>
                <a:gd name="connsiteY1" fmla="*/ 1162521 h 1166069"/>
                <a:gd name="connsiteX2" fmla="*/ 90059 w 4799675"/>
                <a:gd name="connsiteY2" fmla="*/ 141637 h 1166069"/>
                <a:gd name="connsiteX0" fmla="*/ 4474750 w 4799675"/>
                <a:gd name="connsiteY0" fmla="*/ 11462 h 1177531"/>
                <a:gd name="connsiteX1" fmla="*/ 2226095 w 4799675"/>
                <a:gd name="connsiteY1" fmla="*/ 1173983 h 1177531"/>
                <a:gd name="connsiteX2" fmla="*/ 90059 w 4799675"/>
                <a:gd name="connsiteY2" fmla="*/ 11462 h 1177531"/>
                <a:gd name="connsiteX0" fmla="*/ 4640410 w 4799675"/>
                <a:gd name="connsiteY0" fmla="*/ 11462 h 1181080"/>
                <a:gd name="connsiteX1" fmla="*/ 2226095 w 4799675"/>
                <a:gd name="connsiteY1" fmla="*/ 1177532 h 1181080"/>
                <a:gd name="connsiteX2" fmla="*/ 255719 w 4799675"/>
                <a:gd name="connsiteY2" fmla="*/ 11462 h 1181080"/>
                <a:gd name="connsiteX0" fmla="*/ 4388060 w 4799675"/>
                <a:gd name="connsiteY0" fmla="*/ 11462 h 1184629"/>
                <a:gd name="connsiteX1" fmla="*/ 2226094 w 4799675"/>
                <a:gd name="connsiteY1" fmla="*/ 1181081 h 1184629"/>
                <a:gd name="connsiteX2" fmla="*/ 3369 w 4799675"/>
                <a:gd name="connsiteY2" fmla="*/ 11462 h 1184629"/>
                <a:gd name="connsiteX0" fmla="*/ 4484065 w 4799675"/>
                <a:gd name="connsiteY0" fmla="*/ 11462 h 1188178"/>
                <a:gd name="connsiteX1" fmla="*/ 2226094 w 4799675"/>
                <a:gd name="connsiteY1" fmla="*/ 1184630 h 1188178"/>
                <a:gd name="connsiteX2" fmla="*/ 99374 w 4799675"/>
                <a:gd name="connsiteY2" fmla="*/ 11462 h 1188178"/>
                <a:gd name="connsiteX0" fmla="*/ 4484066 w 4809808"/>
                <a:gd name="connsiteY0" fmla="*/ 11462 h 1184630"/>
                <a:gd name="connsiteX1" fmla="*/ 2226095 w 4809808"/>
                <a:gd name="connsiteY1" fmla="*/ 1184630 h 1184630"/>
                <a:gd name="connsiteX2" fmla="*/ 99375 w 4809808"/>
                <a:gd name="connsiteY2" fmla="*/ 11462 h 1184630"/>
                <a:gd name="connsiteX0" fmla="*/ 4484066 w 4517728"/>
                <a:gd name="connsiteY0" fmla="*/ 11462 h 1184630"/>
                <a:gd name="connsiteX1" fmla="*/ 2226095 w 4517728"/>
                <a:gd name="connsiteY1" fmla="*/ 1184630 h 1184630"/>
                <a:gd name="connsiteX2" fmla="*/ 99375 w 4517728"/>
                <a:gd name="connsiteY2" fmla="*/ 11462 h 11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7728" h="1184630">
                  <a:moveTo>
                    <a:pt x="4484066" y="11462"/>
                  </a:moveTo>
                  <a:cubicBezTo>
                    <a:pt x="4484902" y="22592"/>
                    <a:pt x="4517728" y="1176809"/>
                    <a:pt x="2226095" y="1184630"/>
                  </a:cubicBezTo>
                  <a:cubicBezTo>
                    <a:pt x="0" y="1111506"/>
                    <a:pt x="108900" y="0"/>
                    <a:pt x="99375" y="11462"/>
                  </a:cubicBezTo>
                </a:path>
              </a:pathLst>
            </a:custGeom>
            <a:noFill/>
            <a:ln w="28575" cap="flat" cmpd="sng" algn="ctr">
              <a:solidFill>
                <a:srgbClr val="F7A29B"/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6A3212-119C-5958-5F85-AF241131B293}"/>
              </a:ext>
            </a:extLst>
          </p:cNvPr>
          <p:cNvCxnSpPr/>
          <p:nvPr/>
        </p:nvCxnSpPr>
        <p:spPr>
          <a:xfrm>
            <a:off x="1746007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8D92A7-BA33-9685-EC01-50E223BAA957}"/>
              </a:ext>
            </a:extLst>
          </p:cNvPr>
          <p:cNvCxnSpPr/>
          <p:nvPr/>
        </p:nvCxnSpPr>
        <p:spPr>
          <a:xfrm>
            <a:off x="6255129" y="5175128"/>
            <a:ext cx="4228131" cy="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441337-4F5E-3357-E8C8-F5BA5ABAA658}"/>
              </a:ext>
            </a:extLst>
          </p:cNvPr>
          <p:cNvSpPr txBox="1"/>
          <p:nvPr/>
        </p:nvSpPr>
        <p:spPr>
          <a:xfrm>
            <a:off x="2286105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Problemverständnis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B627A-072E-FC04-1B48-ABE068ED5E79}"/>
              </a:ext>
            </a:extLst>
          </p:cNvPr>
          <p:cNvSpPr txBox="1"/>
          <p:nvPr/>
        </p:nvSpPr>
        <p:spPr>
          <a:xfrm>
            <a:off x="6795227" y="5301208"/>
            <a:ext cx="3147935" cy="3362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Lösungsverständnis</a:t>
            </a:r>
          </a:p>
        </p:txBody>
      </p:sp>
    </p:spTree>
    <p:extLst>
      <p:ext uri="{BB962C8B-B14F-4D97-AF65-F5344CB8AC3E}">
        <p14:creationId xmlns:p14="http://schemas.microsoft.com/office/powerpoint/2010/main" val="11132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28B615-62C9-E174-9090-ADADF8EF1F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91549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80E101-BA18-6E45-0E91-EAF6D486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2400" dirty="0"/>
              <a:t>Design Thinking </a:t>
            </a:r>
            <a:r>
              <a:rPr lang="en-US" sz="2400" dirty="0" err="1"/>
              <a:t>nimmt</a:t>
            </a:r>
            <a:r>
              <a:rPr lang="en-US" sz="2400" dirty="0"/>
              <a:t> die </a:t>
            </a:r>
            <a:r>
              <a:rPr lang="en-US" sz="2400" dirty="0" err="1"/>
              <a:t>menschliche</a:t>
            </a:r>
            <a:r>
              <a:rPr lang="en-US" sz="2400" dirty="0"/>
              <a:t> </a:t>
            </a:r>
            <a:r>
              <a:rPr lang="en-US" sz="2400" dirty="0" err="1"/>
              <a:t>Perspektive</a:t>
            </a:r>
            <a:r>
              <a:rPr lang="en-US" sz="2400" dirty="0"/>
              <a:t>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Ausgangspunkt</a:t>
            </a:r>
            <a:r>
              <a:rPr lang="en-US" sz="2400" dirty="0"/>
              <a:t> der </a:t>
            </a:r>
            <a:r>
              <a:rPr lang="en-US" sz="2400" dirty="0" err="1"/>
              <a:t>Zielstellung</a:t>
            </a:r>
            <a:r>
              <a:rPr lang="en-US" sz="2400" dirty="0"/>
              <a:t>, innovative </a:t>
            </a:r>
            <a:r>
              <a:rPr lang="en-US" sz="2400" dirty="0" err="1"/>
              <a:t>Produkte</a:t>
            </a:r>
            <a:r>
              <a:rPr lang="en-US" sz="2400" dirty="0"/>
              <a:t>, Services </a:t>
            </a:r>
            <a:r>
              <a:rPr lang="en-US" sz="2400" dirty="0" err="1"/>
              <a:t>oder</a:t>
            </a:r>
            <a:r>
              <a:rPr lang="en-US" sz="2400" dirty="0"/>
              <a:t> </a:t>
            </a:r>
            <a:r>
              <a:rPr lang="en-US" sz="2400" dirty="0" err="1"/>
              <a:t>Erlebnisse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gestalten</a:t>
            </a:r>
            <a:r>
              <a:rPr lang="en-US" sz="2400" dirty="0"/>
              <a:t>, die </a:t>
            </a:r>
            <a:r>
              <a:rPr lang="en-US" sz="2400" dirty="0" err="1"/>
              <a:t>nicht</a:t>
            </a:r>
            <a:r>
              <a:rPr lang="en-US" sz="2400" dirty="0"/>
              <a:t> </a:t>
            </a:r>
            <a:r>
              <a:rPr lang="en-US" sz="2400" dirty="0" err="1"/>
              <a:t>nur</a:t>
            </a:r>
            <a:r>
              <a:rPr lang="en-US" sz="2400" dirty="0"/>
              <a:t> </a:t>
            </a:r>
            <a:r>
              <a:rPr lang="en-US" sz="2400" dirty="0" err="1"/>
              <a:t>attraktiv</a:t>
            </a:r>
            <a:r>
              <a:rPr lang="en-US" sz="2400" dirty="0"/>
              <a:t>, </a:t>
            </a:r>
            <a:r>
              <a:rPr lang="en-US" sz="2400" dirty="0" err="1"/>
              <a:t>sondern</a:t>
            </a:r>
            <a:r>
              <a:rPr lang="en-US" sz="2400" dirty="0"/>
              <a:t> </a:t>
            </a:r>
            <a:r>
              <a:rPr lang="en-US" sz="2400" dirty="0" err="1"/>
              <a:t>auch</a:t>
            </a:r>
            <a:r>
              <a:rPr lang="en-US" sz="2400" dirty="0"/>
              <a:t> </a:t>
            </a:r>
            <a:r>
              <a:rPr lang="en-US" sz="2400" dirty="0" err="1"/>
              <a:t>realisierbar</a:t>
            </a:r>
            <a:r>
              <a:rPr lang="en-US" sz="2400" dirty="0"/>
              <a:t> und </a:t>
            </a:r>
            <a:r>
              <a:rPr lang="en-US" sz="2400" dirty="0" err="1"/>
              <a:t>marktfähig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.</a:t>
            </a:r>
            <a:endParaRPr lang="en-DE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2404C-6553-1631-8DBD-7591A556A22F}"/>
              </a:ext>
            </a:extLst>
          </p:cNvPr>
          <p:cNvGrpSpPr/>
          <p:nvPr/>
        </p:nvGrpSpPr>
        <p:grpSpPr>
          <a:xfrm>
            <a:off x="-888776" y="2060848"/>
            <a:ext cx="6684793" cy="3666222"/>
            <a:chOff x="382025" y="2053883"/>
            <a:chExt cx="6684793" cy="36662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A01EA0-5279-70CC-0F55-80853CC88D84}"/>
                </a:ext>
              </a:extLst>
            </p:cNvPr>
            <p:cNvSpPr/>
            <p:nvPr/>
          </p:nvSpPr>
          <p:spPr>
            <a:xfrm>
              <a:off x="1758462" y="2053883"/>
              <a:ext cx="2236763" cy="2236763"/>
            </a:xfrm>
            <a:prstGeom prst="ellipse">
              <a:avLst/>
            </a:prstGeom>
            <a:solidFill>
              <a:srgbClr val="DB7E99">
                <a:alpha val="80392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A408C3-6D6C-65F4-27A2-540E916CC711}"/>
                </a:ext>
              </a:extLst>
            </p:cNvPr>
            <p:cNvSpPr/>
            <p:nvPr/>
          </p:nvSpPr>
          <p:spPr>
            <a:xfrm>
              <a:off x="3453618" y="2053883"/>
              <a:ext cx="2236763" cy="2236763"/>
            </a:xfrm>
            <a:prstGeom prst="ellipse">
              <a:avLst/>
            </a:prstGeom>
            <a:solidFill>
              <a:srgbClr val="F5B77B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de-DE" sz="1400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674EA4-4870-0EC3-A5E7-D84B1AB1C4A2}"/>
                </a:ext>
              </a:extLst>
            </p:cNvPr>
            <p:cNvSpPr/>
            <p:nvPr/>
          </p:nvSpPr>
          <p:spPr>
            <a:xfrm>
              <a:off x="2544055" y="3483342"/>
              <a:ext cx="2236763" cy="2236763"/>
            </a:xfrm>
            <a:prstGeom prst="ellipse">
              <a:avLst/>
            </a:prstGeom>
            <a:solidFill>
              <a:srgbClr val="F18F7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rPr>
                <a:t>Mensch</a:t>
              </a:r>
            </a:p>
            <a:p>
              <a:pPr algn="ctr"/>
              <a:r>
                <a:rPr lang="de-DE" sz="14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(Wünschbarkeit)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2DBBF5-1881-090B-7900-179A4010A738}"/>
                </a:ext>
              </a:extLst>
            </p:cNvPr>
            <p:cNvSpPr/>
            <p:nvPr/>
          </p:nvSpPr>
          <p:spPr>
            <a:xfrm>
              <a:off x="382025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Technologie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(Machbarkeit)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E48BE9-9D9E-5B06-1A19-BC04506B1533}"/>
                </a:ext>
              </a:extLst>
            </p:cNvPr>
            <p:cNvSpPr/>
            <p:nvPr/>
          </p:nvSpPr>
          <p:spPr>
            <a:xfrm>
              <a:off x="2494818" y="2853604"/>
              <a:ext cx="4572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de-DE" sz="1600" dirty="0">
                  <a:solidFill>
                    <a:prstClr val="white"/>
                  </a:solidFill>
                  <a:latin typeface="Roboto Light" charset="0"/>
                  <a:ea typeface="Roboto Light" charset="0"/>
                  <a:cs typeface="Roboto Light" charset="0"/>
                </a:rPr>
                <a:t>Wirtschaft</a:t>
              </a:r>
            </a:p>
            <a:p>
              <a:pPr lvl="0" algn="ctr"/>
              <a:r>
                <a:rPr lang="de-DE" sz="1400" dirty="0">
                  <a:solidFill>
                    <a:prstClr val="black"/>
                  </a:solidFill>
                  <a:latin typeface="Roboto Light" charset="0"/>
                  <a:ea typeface="Roboto Light" charset="0"/>
                  <a:cs typeface="Roboto Light" charset="0"/>
                </a:rPr>
                <a:t>(Vermarktbarkeit)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52A0EE-09CA-41A8-79C1-3BA73DB10203}"/>
              </a:ext>
            </a:extLst>
          </p:cNvPr>
          <p:cNvSpPr txBox="1"/>
          <p:nvPr/>
        </p:nvSpPr>
        <p:spPr>
          <a:xfrm>
            <a:off x="536412" y="6463687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hpi-academy.de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/was-ist-design-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thinking.html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39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F37E92F-A59C-6109-3189-AC6BC29EFB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81176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384802-D034-F0D3-D290-B5068862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Prototypen machen Ideen greifbar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E3E23-67BD-125E-9F7E-16F2BAAD60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98591" y="2514208"/>
            <a:ext cx="4335140" cy="2688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48DC8-87BB-8E6E-94E5-4BB57F5CEA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288262" y="2438523"/>
            <a:ext cx="4335139" cy="2878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084BA-8CCA-345B-4DB9-834D936E3E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6307" y="2251872"/>
            <a:ext cx="4335140" cy="32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019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(1/2)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6CB35-AE90-D7AF-E1EF-5F6840DC79F4}"/>
              </a:ext>
            </a:extLst>
          </p:cNvPr>
          <p:cNvSpPr/>
          <p:nvPr/>
        </p:nvSpPr>
        <p:spPr>
          <a:xfrm>
            <a:off x="517748" y="1916832"/>
            <a:ext cx="31019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„Industrial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Design Thinking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heißt die Methode, die […] für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verzwickte Innovationsprobleme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verwendet wird. Nicht nur die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Lösung ist unbekannt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auch die Herausforderungen auf Seite des Kunden liegen im Dunkeln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Wie der Name schon andeutet: Der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Kreativprozess</a:t>
            </a:r>
            <a:r>
              <a:rPr lang="de-DE" sz="1400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nutzt stärker als andere Methoden visuelle und haptische Eindrücke. Eine Stärke von Design-Thinking ist, dass es auch 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Bedürfnisse aufspürt, die dem Nutzer gar nicht bewusst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sind und die er nicht artikulieren kann.“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(Siemens)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82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4F0B51-96F8-A9AD-BD16-90448D4DF1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30647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4F0B51-96F8-A9AD-BD16-90448D4DF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430BD-E462-EC6B-02D9-520788B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Thinking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Bestandteil</a:t>
            </a:r>
            <a:r>
              <a:rPr lang="en-GB" dirty="0"/>
              <a:t> der </a:t>
            </a:r>
            <a:r>
              <a:rPr lang="en-GB" dirty="0" err="1"/>
              <a:t>Innovationskultur</a:t>
            </a:r>
            <a:r>
              <a:rPr lang="en-GB" dirty="0"/>
              <a:t> in </a:t>
            </a:r>
            <a:r>
              <a:rPr lang="en-GB" dirty="0" err="1"/>
              <a:t>Unternehmen</a:t>
            </a:r>
            <a:r>
              <a:rPr lang="en-GB" dirty="0"/>
              <a:t> (2/2)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60CA4-BE68-A96F-1DC9-815B4C0A8CB0}"/>
              </a:ext>
            </a:extLst>
          </p:cNvPr>
          <p:cNvSpPr txBox="1"/>
          <p:nvPr/>
        </p:nvSpPr>
        <p:spPr>
          <a:xfrm>
            <a:off x="536412" y="6463687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de.wikipedia.org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Design_Thinking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51AE2-3180-1453-82F2-CE2C6E73DE27}"/>
              </a:ext>
            </a:extLst>
          </p:cNvPr>
          <p:cNvSpPr/>
          <p:nvPr/>
        </p:nvSpPr>
        <p:spPr>
          <a:xfrm>
            <a:off x="536412" y="2347719"/>
            <a:ext cx="31019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„Design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a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method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for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practical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problem-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solving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that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evolved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from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fields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varied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engineering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architecture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business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. At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, Design Thinking </a:t>
            </a:r>
            <a:r>
              <a:rPr lang="de-DE" sz="1400" dirty="0" err="1">
                <a:latin typeface="Roboto Light" charset="0"/>
                <a:ea typeface="Roboto Light" charset="0"/>
                <a:cs typeface="Roboto Light" charset="0"/>
              </a:rPr>
              <a:t>focuses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 on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understanding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people’s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creatively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discovery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of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solutions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to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meet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those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needs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Its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concepts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understand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explore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, prototype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and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400" b="1" dirty="0" err="1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evaluate</a:t>
            </a:r>
            <a:r>
              <a:rPr lang="de-DE" sz="1400" b="1" dirty="0">
                <a:solidFill>
                  <a:srgbClr val="0070C0"/>
                </a:solidFill>
                <a:latin typeface="Roboto Light" charset="0"/>
                <a:ea typeface="Roboto Light" charset="0"/>
                <a:cs typeface="Roboto Light" charset="0"/>
              </a:rPr>
              <a:t>. </a:t>
            </a:r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“</a:t>
            </a:r>
          </a:p>
          <a:p>
            <a:pPr algn="ctr"/>
            <a:r>
              <a:rPr lang="de-DE" sz="1400" dirty="0">
                <a:latin typeface="Roboto Light" charset="0"/>
                <a:ea typeface="Roboto Light" charset="0"/>
                <a:cs typeface="Roboto Light" charset="0"/>
              </a:rPr>
              <a:t>(IBM)</a:t>
            </a:r>
          </a:p>
        </p:txBody>
      </p:sp>
    </p:spTree>
    <p:extLst>
      <p:ext uri="{BB962C8B-B14F-4D97-AF65-F5344CB8AC3E}">
        <p14:creationId xmlns:p14="http://schemas.microsoft.com/office/powerpoint/2010/main" val="360039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6236EEA-DB6D-6F46-9D1C-B358310A9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7916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60D905-44AC-5DF4-7A9E-2202E786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sz="3200" dirty="0"/>
              <a:t>Wir verwenden ein leicht verändertes Framework, dem die Prinzipien von Design Thinking zugrunde liegen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05D0-9FD6-163D-21AB-1D9FE38E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916832"/>
            <a:ext cx="5578252" cy="3761714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Drei Module statt sechs Phasen auf einem “Innovation Board”:</a:t>
            </a:r>
          </a:p>
          <a:p>
            <a:r>
              <a:rPr lang="en-DE" dirty="0"/>
              <a:t>Explore</a:t>
            </a:r>
          </a:p>
          <a:p>
            <a:r>
              <a:rPr lang="en-DE" dirty="0"/>
              <a:t>Create</a:t>
            </a:r>
          </a:p>
          <a:p>
            <a:r>
              <a:rPr lang="en-DE" dirty="0"/>
              <a:t>Evaluate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985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7553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Explore - </a:t>
            </a:r>
            <a:r>
              <a:rPr lang="en-GB" dirty="0" err="1"/>
              <a:t>Nutzerbedürfnisse</a:t>
            </a:r>
            <a:r>
              <a:rPr lang="en-GB" dirty="0"/>
              <a:t> verstehen (Problem und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</a:t>
            </a:r>
            <a:r>
              <a:rPr lang="en-GB" dirty="0" err="1"/>
              <a:t>zwar</a:t>
            </a:r>
            <a:r>
              <a:rPr lang="en-GB" dirty="0"/>
              <a:t> den </a:t>
            </a:r>
            <a:r>
              <a:rPr lang="en-GB" dirty="0" err="1"/>
              <a:t>Problembereich</a:t>
            </a:r>
            <a:r>
              <a:rPr lang="en-GB" dirty="0"/>
              <a:t> (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Pflege</a:t>
            </a:r>
            <a:r>
              <a:rPr lang="en-GB" dirty="0"/>
              <a:t>, </a:t>
            </a:r>
            <a:r>
              <a:rPr lang="en-GB" dirty="0" err="1"/>
              <a:t>Pendeln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OTH, </a:t>
            </a:r>
            <a:r>
              <a:rPr lang="en-GB" dirty="0" err="1"/>
              <a:t>nachaltiges</a:t>
            </a:r>
            <a:r>
              <a:rPr lang="en-GB" dirty="0"/>
              <a:t> </a:t>
            </a:r>
            <a:r>
              <a:rPr lang="en-GB" dirty="0" err="1"/>
              <a:t>Einkaufserlebnis</a:t>
            </a:r>
            <a:r>
              <a:rPr lang="en-GB" dirty="0"/>
              <a:t>)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die </a:t>
            </a:r>
            <a:r>
              <a:rPr lang="en-GB" dirty="0" err="1"/>
              <a:t>Probleme</a:t>
            </a:r>
            <a:r>
              <a:rPr lang="en-GB" dirty="0"/>
              <a:t> und </a:t>
            </a:r>
            <a:r>
              <a:rPr lang="en-GB" dirty="0" err="1"/>
              <a:t>Bedürfnisse</a:t>
            </a:r>
            <a:r>
              <a:rPr lang="en-GB" dirty="0"/>
              <a:t> der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endParaRPr lang="en-GB" dirty="0"/>
          </a:p>
          <a:p>
            <a:r>
              <a:rPr lang="en-GB" dirty="0"/>
              <a:t>Das Team </a:t>
            </a:r>
            <a:r>
              <a:rPr lang="en-GB" dirty="0" err="1"/>
              <a:t>weiß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genau</a:t>
            </a:r>
            <a:r>
              <a:rPr lang="en-GB" dirty="0"/>
              <a:t>, wo es </a:t>
            </a:r>
            <a:r>
              <a:rPr lang="en-GB" dirty="0" err="1"/>
              <a:t>anfangen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und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 die </a:t>
            </a:r>
            <a:r>
              <a:rPr lang="en-GB" dirty="0" err="1"/>
              <a:t>Zielgruppe</a:t>
            </a:r>
            <a:r>
              <a:rPr lang="en-GB" dirty="0"/>
              <a:t> </a:t>
            </a:r>
            <a:r>
              <a:rPr lang="en-GB" dirty="0" err="1"/>
              <a:t>sind</a:t>
            </a:r>
            <a:endParaRPr lang="en-GB" dirty="0"/>
          </a:p>
          <a:p>
            <a:r>
              <a:rPr lang="en-GB" dirty="0"/>
              <a:t>Das Team hat das </a:t>
            </a:r>
            <a:r>
              <a:rPr lang="en-GB" dirty="0" err="1"/>
              <a:t>Gefühl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digitale</a:t>
            </a:r>
            <a:r>
              <a:rPr lang="en-GB" dirty="0"/>
              <a:t> Innovation in </a:t>
            </a:r>
            <a:r>
              <a:rPr lang="en-GB" dirty="0" err="1"/>
              <a:t>diesem</a:t>
            </a:r>
            <a:r>
              <a:rPr lang="en-GB" dirty="0"/>
              <a:t> </a:t>
            </a:r>
            <a:r>
              <a:rPr lang="en-GB" dirty="0" err="1"/>
              <a:t>Umfeld</a:t>
            </a:r>
            <a:r>
              <a:rPr lang="en-GB" dirty="0"/>
              <a:t> </a:t>
            </a:r>
            <a:r>
              <a:rPr lang="en-GB" dirty="0" err="1"/>
              <a:t>möglich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173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9424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Create - </a:t>
            </a:r>
            <a:r>
              <a:rPr lang="en-GB" dirty="0"/>
              <a:t>Ideen </a:t>
            </a:r>
            <a:r>
              <a:rPr lang="en-GB" dirty="0" err="1"/>
              <a:t>entwickeln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kennt</a:t>
            </a:r>
            <a:r>
              <a:rPr lang="en-GB" sz="2200" dirty="0"/>
              <a:t> die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r>
              <a:rPr lang="en-GB" sz="2200" dirty="0"/>
              <a:t> und </a:t>
            </a:r>
            <a:r>
              <a:rPr lang="en-GB" sz="2200" dirty="0" err="1"/>
              <a:t>deren</a:t>
            </a:r>
            <a:r>
              <a:rPr lang="en-GB" sz="2200" dirty="0"/>
              <a:t> </a:t>
            </a:r>
            <a:r>
              <a:rPr lang="en-GB" sz="2200" dirty="0" err="1"/>
              <a:t>Probleme</a:t>
            </a:r>
            <a:r>
              <a:rPr lang="en-GB" sz="2200" dirty="0"/>
              <a:t> und </a:t>
            </a:r>
            <a:r>
              <a:rPr lang="en-GB" sz="2200" dirty="0" err="1"/>
              <a:t>Bedürfnisse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</a:t>
            </a:r>
            <a:r>
              <a:rPr lang="en-GB" sz="2200" dirty="0" err="1"/>
              <a:t>versteht</a:t>
            </a:r>
            <a:r>
              <a:rPr lang="en-GB" sz="2200" dirty="0"/>
              <a:t> das </a:t>
            </a:r>
            <a:r>
              <a:rPr lang="en-GB" sz="2200" dirty="0" err="1"/>
              <a:t>Verhalten</a:t>
            </a:r>
            <a:r>
              <a:rPr lang="en-GB" sz="2200" dirty="0"/>
              <a:t> der </a:t>
            </a:r>
            <a:r>
              <a:rPr lang="en-GB" sz="2200" dirty="0" err="1"/>
              <a:t>Nutzer</a:t>
            </a:r>
            <a:r>
              <a:rPr lang="en-GB" sz="2200" dirty="0"/>
              <a:t>*</a:t>
            </a:r>
            <a:r>
              <a:rPr lang="en-GB" sz="2200" dirty="0" err="1"/>
              <a:t>innen</a:t>
            </a:r>
            <a:endParaRPr lang="en-GB" sz="2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hat </a:t>
            </a:r>
            <a:r>
              <a:rPr lang="en-GB" sz="2200" dirty="0" err="1"/>
              <a:t>noch</a:t>
            </a:r>
            <a:r>
              <a:rPr lang="en-GB" sz="2200" dirty="0"/>
              <a:t> </a:t>
            </a:r>
            <a:r>
              <a:rPr lang="en-GB" sz="2200" dirty="0" err="1"/>
              <a:t>keine</a:t>
            </a:r>
            <a:r>
              <a:rPr lang="en-GB" sz="2200" dirty="0"/>
              <a:t> </a:t>
            </a:r>
            <a:r>
              <a:rPr lang="en-GB" sz="2200" dirty="0" err="1"/>
              <a:t>konkrete</a:t>
            </a:r>
            <a:r>
              <a:rPr lang="en-GB" sz="2200" dirty="0"/>
              <a:t> Idee </a:t>
            </a:r>
            <a:r>
              <a:rPr lang="en-GB" sz="2200" dirty="0" err="1"/>
              <a:t>zur</a:t>
            </a:r>
            <a:r>
              <a:rPr lang="en-GB" sz="2200" dirty="0"/>
              <a:t> </a:t>
            </a:r>
            <a:r>
              <a:rPr lang="en-GB" sz="2200" dirty="0" err="1"/>
              <a:t>Lösung</a:t>
            </a:r>
            <a:r>
              <a:rPr lang="en-GB" sz="2200" dirty="0"/>
              <a:t> des Problems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dirty="0"/>
              <a:t>Das Team will </a:t>
            </a:r>
            <a:r>
              <a:rPr lang="en-GB" sz="2200" dirty="0" err="1"/>
              <a:t>neue</a:t>
            </a:r>
            <a:r>
              <a:rPr lang="en-GB" sz="2200" dirty="0"/>
              <a:t> Ideen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</a:t>
            </a:r>
            <a:r>
              <a:rPr lang="en-GB" sz="2200" dirty="0" err="1"/>
              <a:t>bekannten</a:t>
            </a:r>
            <a:r>
              <a:rPr lang="en-GB" sz="2200" dirty="0"/>
              <a:t> Problem </a:t>
            </a:r>
            <a:r>
              <a:rPr lang="en-GB" sz="2200" dirty="0" err="1"/>
              <a:t>entwickeln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55985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2861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Evaluate - </a:t>
            </a:r>
            <a:r>
              <a:rPr lang="en-GB" dirty="0"/>
              <a:t>Feedback </a:t>
            </a:r>
            <a:r>
              <a:rPr lang="en-GB" dirty="0" err="1"/>
              <a:t>einholen</a:t>
            </a:r>
            <a:r>
              <a:rPr lang="en-GB" dirty="0"/>
              <a:t> (Problem </a:t>
            </a:r>
            <a:r>
              <a:rPr lang="en-GB" dirty="0" err="1"/>
              <a:t>bekannt</a:t>
            </a:r>
            <a:r>
              <a:rPr lang="en-GB" dirty="0"/>
              <a:t>, </a:t>
            </a:r>
            <a:r>
              <a:rPr lang="en-GB" dirty="0" err="1"/>
              <a:t>Lösungsidee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, </a:t>
            </a:r>
            <a:r>
              <a:rPr lang="en-GB" dirty="0" err="1"/>
              <a:t>Erfolg</a:t>
            </a:r>
            <a:r>
              <a:rPr lang="en-GB" dirty="0"/>
              <a:t> der Idee </a:t>
            </a:r>
            <a:r>
              <a:rPr lang="en-GB" dirty="0" err="1"/>
              <a:t>unbekannt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kennt</a:t>
            </a:r>
            <a:r>
              <a:rPr lang="en-GB" dirty="0"/>
              <a:t> die </a:t>
            </a:r>
            <a:r>
              <a:rPr lang="en-GB" dirty="0" err="1"/>
              <a:t>Nutzer</a:t>
            </a:r>
            <a:r>
              <a:rPr lang="en-GB" dirty="0"/>
              <a:t>*</a:t>
            </a:r>
            <a:r>
              <a:rPr lang="en-GB" dirty="0" err="1"/>
              <a:t>innen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Verhalten</a:t>
            </a:r>
            <a:r>
              <a:rPr lang="en-GB" dirty="0"/>
              <a:t> und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Probleme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hat das </a:t>
            </a:r>
            <a:r>
              <a:rPr lang="en-GB" dirty="0" err="1"/>
              <a:t>Nutzerproblem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es </a:t>
            </a:r>
            <a:r>
              <a:rPr lang="en-GB" dirty="0" err="1"/>
              <a:t>beschreiben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Eine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</a:t>
            </a:r>
            <a:r>
              <a:rPr lang="en-GB" dirty="0"/>
              <a:t> Ideen </a:t>
            </a:r>
            <a:r>
              <a:rPr lang="en-GB" dirty="0" err="1"/>
              <a:t>existieren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das Potential der Idee(n)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unbekannt</a:t>
            </a:r>
            <a:endParaRPr lang="en-GB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Das Team </a:t>
            </a:r>
            <a:r>
              <a:rPr lang="en-GB" dirty="0" err="1"/>
              <a:t>möchte</a:t>
            </a:r>
            <a:r>
              <a:rPr lang="en-GB" dirty="0"/>
              <a:t> das </a:t>
            </a:r>
            <a:r>
              <a:rPr lang="en-GB" dirty="0" err="1"/>
              <a:t>Risiko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Einführung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Idee </a:t>
            </a:r>
            <a:r>
              <a:rPr lang="en-GB" dirty="0" err="1"/>
              <a:t>begrenzen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68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263CF-88F9-7E0B-6F46-231BEC1EE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936104"/>
            <a:ext cx="40746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B3C2DED-F8E9-3B3D-B870-ABB32B47C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Explore</a:t>
            </a:r>
            <a:r>
              <a:rPr lang="de-DE" dirty="0"/>
              <a:t> – Nutzerbedürfnisse verstehen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Warum:</a:t>
            </a:r>
          </a:p>
          <a:p>
            <a:r>
              <a:rPr lang="de-DE" dirty="0"/>
              <a:t>Kennt das Team die Zielgruppe und die Bedürfnisse der Zielgruppe nicht, wird Innovation zum Ratespiel</a:t>
            </a:r>
          </a:p>
          <a:p>
            <a:r>
              <a:rPr lang="de-DE" dirty="0"/>
              <a:t>Risiko, an den Bedürfnissen der Zielgruppe </a:t>
            </a:r>
            <a:r>
              <a:rPr lang="de-DE" dirty="0" err="1"/>
              <a:t>vorbeizuentwickeln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84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B68AC-92B6-3562-FCE0-11966167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936104"/>
            <a:ext cx="407782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F8624-72DC-B05C-77A8-099D72772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1F8624-72DC-B05C-77A8-099D7277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A981C5-244D-372D-9872-B064981F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Evaluate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B1A1F-D48F-193A-7895-BABADAD6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04" y="936104"/>
            <a:ext cx="4088657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529813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Entwickelt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günstigeren</a:t>
            </a:r>
            <a:r>
              <a:rPr lang="en-US" dirty="0"/>
              <a:t> </a:t>
            </a:r>
            <a:r>
              <a:rPr lang="en-US" dirty="0" err="1"/>
              <a:t>Brutkasten</a:t>
            </a:r>
            <a:r>
              <a:rPr lang="en-US" dirty="0"/>
              <a:t> (</a:t>
            </a:r>
            <a:r>
              <a:rPr lang="en-US" dirty="0" err="1"/>
              <a:t>Inkubator</a:t>
            </a:r>
            <a:r>
              <a:rPr lang="en-US" dirty="0"/>
              <a:t>), um die </a:t>
            </a:r>
            <a:r>
              <a:rPr lang="en-US" dirty="0" err="1"/>
              <a:t>Säuglingssterblichkeitsrate</a:t>
            </a:r>
            <a:r>
              <a:rPr lang="en-US" dirty="0"/>
              <a:t> in </a:t>
            </a:r>
            <a:r>
              <a:rPr lang="en-US" dirty="0" err="1"/>
              <a:t>Entwicklungsländern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senken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  <p:pic>
        <p:nvPicPr>
          <p:cNvPr id="10" name="Picture 2" descr="Bildergebnis fÃ¼r inkubator babies">
            <a:extLst>
              <a:ext uri="{FF2B5EF4-FFF2-40B4-BE49-F238E27FC236}">
                <a16:creationId xmlns:a16="http://schemas.microsoft.com/office/drawing/2014/main" id="{3A45C416-1FCC-3132-30B1-4DDD9F55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963970"/>
            <a:ext cx="2103520" cy="280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4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Die Beobachtung zeigt, dass die Brutkästen in Krankenhäusern vorhanden sind, aber leer stehen.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317777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4C8F40-1CED-3A38-6844-FE992FA5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2420888"/>
            <a:ext cx="5578252" cy="304163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Neu definierte Challenge:</a:t>
            </a:r>
          </a:p>
          <a:p>
            <a:pPr marL="0" indent="0">
              <a:buNone/>
            </a:pPr>
            <a:r>
              <a:rPr lang="en-GB" dirty="0"/>
              <a:t>Wie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die </a:t>
            </a:r>
            <a:r>
              <a:rPr lang="en-GB" dirty="0" err="1"/>
              <a:t>Überlebensrate</a:t>
            </a:r>
            <a:r>
              <a:rPr lang="en-GB" dirty="0"/>
              <a:t> der</a:t>
            </a:r>
            <a:br>
              <a:rPr lang="en-GB" dirty="0"/>
            </a:br>
            <a:r>
              <a:rPr lang="en-GB" dirty="0" err="1"/>
              <a:t>Säuglinge</a:t>
            </a:r>
            <a:r>
              <a:rPr lang="en-GB" dirty="0"/>
              <a:t> </a:t>
            </a:r>
            <a:r>
              <a:rPr lang="en-GB" dirty="0" err="1"/>
              <a:t>steigern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Eltern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die </a:t>
            </a:r>
            <a:r>
              <a:rPr lang="en-GB" dirty="0" err="1"/>
              <a:t>Behandlung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Krankenhaus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leisten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4700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https://procure-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/product/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incubatorautomaticbasicw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-access/</a:t>
            </a:r>
          </a:p>
        </p:txBody>
      </p:sp>
    </p:spTree>
    <p:extLst>
      <p:ext uri="{BB962C8B-B14F-4D97-AF65-F5344CB8AC3E}">
        <p14:creationId xmlns:p14="http://schemas.microsoft.com/office/powerpoint/2010/main" val="1042638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3E7184-2453-2395-D1D9-E01F3EACE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3E7184-2453-2395-D1D9-E01F3EACED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67DCF5-5D97-9D8A-6200-6B8B29E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- Embrace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6A191-FFAE-64A8-7564-1FC6EBAA3CFF}"/>
              </a:ext>
            </a:extLst>
          </p:cNvPr>
          <p:cNvSpPr txBox="1"/>
          <p:nvPr/>
        </p:nvSpPr>
        <p:spPr>
          <a:xfrm>
            <a:off x="536412" y="6341258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Bildquellen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hersaga.com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women-changing-the-world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/, </a:t>
            </a:r>
          </a:p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www.embraceinnovations.com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/#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stories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Bild 9" descr="embrace incubator.png">
            <a:extLst>
              <a:ext uri="{FF2B5EF4-FFF2-40B4-BE49-F238E27FC236}">
                <a16:creationId xmlns:a16="http://schemas.microsoft.com/office/drawing/2014/main" id="{DDAFFCE4-61B4-0A4D-76D3-973454D7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13385"/>
            <a:ext cx="4026732" cy="3176909"/>
          </a:xfrm>
          <a:prstGeom prst="rect">
            <a:avLst/>
          </a:prstGeom>
        </p:spPr>
      </p:pic>
      <p:pic>
        <p:nvPicPr>
          <p:cNvPr id="7" name="Bild 11" descr="manjula_thumb.jpg">
            <a:extLst>
              <a:ext uri="{FF2B5EF4-FFF2-40B4-BE49-F238E27FC236}">
                <a16:creationId xmlns:a16="http://schemas.microsoft.com/office/drawing/2014/main" id="{C7EA8F95-F14C-EA88-52C8-CD5EAB455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364667"/>
            <a:ext cx="2998237" cy="22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1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39424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Bank of America </a:t>
            </a:r>
            <a:r>
              <a:rPr lang="en-GB" dirty="0" err="1"/>
              <a:t>möchte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neues</a:t>
            </a:r>
            <a:r>
              <a:rPr lang="en-GB" dirty="0"/>
              <a:t> </a:t>
            </a:r>
            <a:r>
              <a:rPr lang="en-GB" dirty="0" err="1"/>
              <a:t>Girokonto</a:t>
            </a:r>
            <a:r>
              <a:rPr lang="en-GB" dirty="0"/>
              <a:t> </a:t>
            </a:r>
            <a:r>
              <a:rPr lang="en-GB" dirty="0" err="1"/>
              <a:t>entwickeln</a:t>
            </a:r>
            <a:endParaRPr lang="en-GB" dirty="0"/>
          </a:p>
          <a:p>
            <a:r>
              <a:rPr lang="en-GB" dirty="0" err="1"/>
              <a:t>Beginn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Explore</a:t>
            </a:r>
          </a:p>
          <a:p>
            <a:r>
              <a:rPr lang="en-GB" dirty="0" err="1"/>
              <a:t>Beobachtung</a:t>
            </a:r>
            <a:r>
              <a:rPr lang="en-GB" dirty="0"/>
              <a:t> von 12 </a:t>
            </a:r>
            <a:r>
              <a:rPr lang="en-GB" dirty="0" err="1"/>
              <a:t>Familien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59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Insight: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emotionaler</a:t>
            </a:r>
            <a:r>
              <a:rPr lang="en-GB" dirty="0"/>
              <a:t> Akt</a:t>
            </a:r>
          </a:p>
          <a:p>
            <a:pPr lvl="1"/>
            <a:r>
              <a:rPr lang="en-GB" dirty="0" err="1"/>
              <a:t>Sparen</a:t>
            </a:r>
            <a:r>
              <a:rPr lang="en-GB" dirty="0"/>
              <a:t> </a:t>
            </a:r>
            <a:r>
              <a:rPr lang="en-GB" dirty="0" err="1"/>
              <a:t>mithilfe</a:t>
            </a:r>
            <a:r>
              <a:rPr lang="en-GB" dirty="0"/>
              <a:t> von </a:t>
            </a:r>
            <a:r>
              <a:rPr lang="en-GB" dirty="0" err="1"/>
              <a:t>Haushaltsbüchern</a:t>
            </a:r>
            <a:r>
              <a:rPr lang="en-GB" dirty="0"/>
              <a:t> und “</a:t>
            </a:r>
            <a:r>
              <a:rPr lang="en-GB" dirty="0" err="1"/>
              <a:t>Aufrunden</a:t>
            </a:r>
            <a:r>
              <a:rPr lang="en-GB" dirty="0"/>
              <a:t>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6128DC-8314-F429-B580-0868CF04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6" y="2959720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D8FB99C-BC49-6A8C-9E87-36394BBB1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D8FB99C-BC49-6A8C-9E87-36394BBB1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883A2A-6422-20D5-89C7-1D89FABA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Case Study – Bank of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CDD5-88B2-4C84-543D-6D9C0FD0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Create: Brainstorming</a:t>
            </a:r>
          </a:p>
          <a:p>
            <a:r>
              <a:rPr lang="en-GB" dirty="0"/>
              <a:t>Evaluate: Prototyping und Testing der </a:t>
            </a:r>
            <a:r>
              <a:rPr lang="en-GB" dirty="0" err="1"/>
              <a:t>Konzepte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34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81379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880BF-E449-D36F-392A-8BA0BC781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8" y="1592358"/>
            <a:ext cx="4970320" cy="396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C06FB-93CE-7DAB-A10D-7B07514C9FD2}"/>
              </a:ext>
            </a:extLst>
          </p:cNvPr>
          <p:cNvSpPr txBox="1"/>
          <p:nvPr/>
        </p:nvSpPr>
        <p:spPr>
          <a:xfrm>
            <a:off x="536412" y="6341258"/>
            <a:ext cx="713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Quelle:https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thisisdesignthinking.net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/2018/09/feeling-in-control-bank-of-america-helps-customers-to-keep-the-change/</a:t>
            </a:r>
            <a:b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</a:t>
            </a:r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www.bankofamerica.com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/deposits/keep-the-change/</a:t>
            </a:r>
          </a:p>
        </p:txBody>
      </p:sp>
    </p:spTree>
    <p:extLst>
      <p:ext uri="{BB962C8B-B14F-4D97-AF65-F5344CB8AC3E}">
        <p14:creationId xmlns:p14="http://schemas.microsoft.com/office/powerpoint/2010/main" val="383334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3425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Explore</a:t>
            </a:r>
            <a:r>
              <a:rPr lang="de-DE" dirty="0"/>
              <a:t> – Nutzerbedürfnisse verstehen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Ziele:</a:t>
            </a:r>
          </a:p>
          <a:p>
            <a:r>
              <a:rPr lang="de-DE" dirty="0"/>
              <a:t>Verständnis der Probleme und Bedürfnisse der Zielgruppe</a:t>
            </a:r>
          </a:p>
          <a:p>
            <a:r>
              <a:rPr lang="de-DE" dirty="0"/>
              <a:t>Strukturierte Dokumentation der Zielgruppe und des Kontexts</a:t>
            </a:r>
          </a:p>
        </p:txBody>
      </p:sp>
    </p:spTree>
    <p:extLst>
      <p:ext uri="{BB962C8B-B14F-4D97-AF65-F5344CB8AC3E}">
        <p14:creationId xmlns:p14="http://schemas.microsoft.com/office/powerpoint/2010/main" val="349162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59634-A658-C840-A20D-5D8ABEF427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82792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4DF59D-F1C2-D4D5-DA59-3F7F98C7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– Bank of America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492D-6EFE-22A2-157E-3C515700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340768"/>
            <a:ext cx="5578252" cy="4121754"/>
          </a:xfrm>
        </p:spPr>
        <p:txBody>
          <a:bodyPr/>
          <a:lstStyle/>
          <a:p>
            <a:r>
              <a:rPr lang="en-GB" dirty="0"/>
              <a:t>2 </a:t>
            </a:r>
            <a:r>
              <a:rPr lang="en-GB" dirty="0" err="1"/>
              <a:t>Millionen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ersten</a:t>
            </a:r>
            <a:r>
              <a:rPr lang="en-GB" dirty="0"/>
              <a:t> </a:t>
            </a:r>
            <a:r>
              <a:rPr lang="en-GB" dirty="0" err="1"/>
              <a:t>Jahr</a:t>
            </a:r>
            <a:endParaRPr lang="en-GB" dirty="0"/>
          </a:p>
          <a:p>
            <a:r>
              <a:rPr lang="en-GB" dirty="0"/>
              <a:t>60%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Neukunden</a:t>
            </a:r>
            <a:r>
              <a:rPr lang="en-GB" dirty="0"/>
              <a:t>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für “Keep the change”</a:t>
            </a:r>
          </a:p>
          <a:p>
            <a:r>
              <a:rPr lang="en-GB" dirty="0"/>
              <a:t>99% der </a:t>
            </a:r>
            <a:r>
              <a:rPr lang="en-GB" dirty="0" err="1"/>
              <a:t>Kunden</a:t>
            </a:r>
            <a:r>
              <a:rPr lang="en-GB" dirty="0"/>
              <a:t>, die </a:t>
            </a:r>
            <a:r>
              <a:rPr lang="en-GB" dirty="0" err="1"/>
              <a:t>sich</a:t>
            </a:r>
            <a:r>
              <a:rPr lang="en-GB" dirty="0"/>
              <a:t> für Keep the change </a:t>
            </a:r>
            <a:r>
              <a:rPr lang="en-GB" dirty="0" err="1"/>
              <a:t>registrieren</a:t>
            </a:r>
            <a:r>
              <a:rPr lang="en-GB" dirty="0"/>
              <a:t> </a:t>
            </a:r>
            <a:r>
              <a:rPr lang="en-GB" dirty="0" err="1"/>
              <a:t>bleiben</a:t>
            </a:r>
            <a:r>
              <a:rPr lang="en-GB" dirty="0"/>
              <a:t> </a:t>
            </a:r>
            <a:r>
              <a:rPr lang="en-GB" dirty="0" err="1"/>
              <a:t>dabei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500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9989C-057F-3CD5-4E91-370F9C14A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62064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9989C-057F-3CD5-4E91-370F9C14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85ADB8-92F6-E721-1F31-EB2BF2B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5671-DDBF-2CC2-44DB-55AF6CC7E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Idee: Backup und Teilen von Daten über mehrere Geräte hinweg ist ein Bedürfnis von Nutzern</a:t>
            </a:r>
          </a:p>
          <a:p>
            <a:r>
              <a:rPr lang="en-DE" dirty="0"/>
              <a:t>Beginn bei: Evaluate</a:t>
            </a:r>
          </a:p>
        </p:txBody>
      </p:sp>
    </p:spTree>
    <p:extLst>
      <p:ext uri="{BB962C8B-B14F-4D97-AF65-F5344CB8AC3E}">
        <p14:creationId xmlns:p14="http://schemas.microsoft.com/office/powerpoint/2010/main" val="213709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6D3692-9237-B89B-83F3-ABB8059544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01756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605B28F-398B-D327-4374-EEBDB4BE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Case Study - Dropbox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59FC-70EC-DC2C-60A3-C0955F0F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Videos (</a:t>
            </a:r>
            <a:r>
              <a:rPr lang="en-GB" dirty="0" err="1"/>
              <a:t>nicht</a:t>
            </a:r>
            <a:r>
              <a:rPr lang="en-GB" dirty="0"/>
              <a:t> der Software)</a:t>
            </a:r>
          </a:p>
          <a:p>
            <a:r>
              <a:rPr lang="en-GB" dirty="0"/>
              <a:t>Sehr </a:t>
            </a:r>
            <a:r>
              <a:rPr lang="en-GB" dirty="0" err="1"/>
              <a:t>große</a:t>
            </a:r>
            <a:r>
              <a:rPr lang="en-GB" dirty="0"/>
              <a:t> </a:t>
            </a:r>
            <a:r>
              <a:rPr lang="en-GB" dirty="0" err="1"/>
              <a:t>Resonanz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0A7DC-BA1F-F9F8-E666-30923647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2" y="2702548"/>
            <a:ext cx="4081512" cy="30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AD1487F-A2F8-F9C6-1875-3E21413C5C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79201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149CDD-6ABC-9160-8550-1EE8FADA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Fazit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E6C-5874-3D23-C5C9-A9760B9B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eine nutzerzentrierte Innovationsmethode und setzt den Nutzer an den Beginn jeder Produkt- bzw. Serviceentwicklung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ein iterativer Prozess, der auf Beobachtung, </a:t>
            </a:r>
            <a:r>
              <a:rPr lang="de-DE" dirty="0" err="1"/>
              <a:t>Prototyping</a:t>
            </a:r>
            <a:r>
              <a:rPr lang="de-DE" dirty="0"/>
              <a:t> und </a:t>
            </a:r>
            <a:r>
              <a:rPr lang="de-DE" dirty="0" err="1"/>
              <a:t>Testing</a:t>
            </a:r>
            <a:r>
              <a:rPr lang="de-DE" dirty="0"/>
              <a:t> basiert</a:t>
            </a:r>
          </a:p>
          <a:p>
            <a:r>
              <a:rPr lang="de-DE" dirty="0"/>
              <a:t>Design </a:t>
            </a:r>
            <a:r>
              <a:rPr lang="de-DE" dirty="0" err="1"/>
              <a:t>Thinking</a:t>
            </a:r>
            <a:r>
              <a:rPr lang="de-DE" dirty="0"/>
              <a:t> ist ergebnisoffen</a:t>
            </a:r>
          </a:p>
          <a:p>
            <a:r>
              <a:rPr lang="de-DE" dirty="0"/>
              <a:t>Wir verwenden ein abgewandeltes Framework mit den Modulen </a:t>
            </a:r>
            <a:r>
              <a:rPr lang="de-DE" dirty="0" err="1"/>
              <a:t>Explore</a:t>
            </a:r>
            <a:r>
              <a:rPr lang="de-DE" dirty="0"/>
              <a:t>, Create, </a:t>
            </a:r>
            <a:r>
              <a:rPr lang="de-DE" dirty="0" err="1"/>
              <a:t>Evaluate</a:t>
            </a:r>
            <a:endParaRPr lang="de-DE" dirty="0"/>
          </a:p>
          <a:p>
            <a:r>
              <a:rPr lang="de-DE" dirty="0"/>
              <a:t>Das Team kann den Innovationsprozess in jedem Modul beginnen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52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4F6489-0FF1-70B6-42B6-7CC85A498B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821401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6EE175-1E34-688D-CE9C-86364B1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Explore - Ausgangspunkt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34E-B414-C5EF-552B-F35B58AC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Wann:</a:t>
            </a:r>
          </a:p>
          <a:p>
            <a:r>
              <a:rPr lang="en-DE" dirty="0"/>
              <a:t>Team hat das Gefühl, das in einem bestimmten Bereich eine Innovation möglich ist</a:t>
            </a:r>
          </a:p>
          <a:p>
            <a:r>
              <a:rPr lang="en-DE" dirty="0"/>
              <a:t>Team kennt aber Nutzer und deren Bedürfnisse nicht </a:t>
            </a:r>
          </a:p>
        </p:txBody>
      </p:sp>
    </p:spTree>
    <p:extLst>
      <p:ext uri="{BB962C8B-B14F-4D97-AF65-F5344CB8AC3E}">
        <p14:creationId xmlns:p14="http://schemas.microsoft.com/office/powerpoint/2010/main" val="115024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2397941-B0DD-D240-B8BF-503A43B4F0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17645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FE1807-7C80-091D-63DF-126F4080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Design Challenge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Ausgangspunkt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Entwicklung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4332-1D10-AA52-BE2E-8E701BB4F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r>
              <a:rPr lang="en-GB" dirty="0"/>
              <a:t>Re-Design des </a:t>
            </a:r>
            <a:r>
              <a:rPr lang="en-GB" dirty="0" err="1"/>
              <a:t>Nachrichtenerlebnisses</a:t>
            </a:r>
            <a:r>
              <a:rPr lang="en-GB" dirty="0"/>
              <a:t> für </a:t>
            </a:r>
            <a:r>
              <a:rPr lang="en-GB" dirty="0" err="1"/>
              <a:t>jüngere</a:t>
            </a:r>
            <a:r>
              <a:rPr lang="en-GB" dirty="0"/>
              <a:t> </a:t>
            </a:r>
            <a:r>
              <a:rPr lang="en-GB" dirty="0" err="1"/>
              <a:t>Zeitungsleser</a:t>
            </a:r>
            <a:endParaRPr lang="en-GB" dirty="0"/>
          </a:p>
          <a:p>
            <a:r>
              <a:rPr lang="en-GB" dirty="0"/>
              <a:t>Re-Design des </a:t>
            </a:r>
            <a:r>
              <a:rPr lang="en-GB" dirty="0" err="1"/>
              <a:t>Erlebnisses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Einnahme</a:t>
            </a:r>
            <a:r>
              <a:rPr lang="en-GB" dirty="0"/>
              <a:t> von </a:t>
            </a:r>
            <a:r>
              <a:rPr lang="en-GB" dirty="0" err="1"/>
              <a:t>Medikamenten</a:t>
            </a:r>
            <a:r>
              <a:rPr lang="en-GB" dirty="0"/>
              <a:t> für </a:t>
            </a:r>
            <a:r>
              <a:rPr lang="en-GB" dirty="0" err="1"/>
              <a:t>ältere</a:t>
            </a:r>
            <a:r>
              <a:rPr lang="en-GB" dirty="0"/>
              <a:t> Menschen</a:t>
            </a:r>
          </a:p>
          <a:p>
            <a:r>
              <a:rPr lang="en-GB" dirty="0"/>
              <a:t>Re-Design des </a:t>
            </a:r>
            <a:r>
              <a:rPr lang="en-GB" dirty="0" err="1"/>
              <a:t>Bewerbungsprozesses</a:t>
            </a:r>
            <a:r>
              <a:rPr lang="en-GB" dirty="0"/>
              <a:t> für </a:t>
            </a:r>
            <a:r>
              <a:rPr lang="en-GB" dirty="0" err="1"/>
              <a:t>Berufseinsteiger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0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9B4E8A3-3AFA-8A10-9499-F06A2DD169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35892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939755-4F3E-CFCD-A62D-5B2D5FB5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Elemente einer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ED52-4236-488B-E587-754E4DDC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Kontext (z.B. Nachrichten lesen, Bewerbung)</a:t>
            </a:r>
          </a:p>
          <a:p>
            <a:r>
              <a:rPr lang="en-DE" dirty="0"/>
              <a:t>Potentielle Nutzergruppe (z.B. jüngere Zeitungsleser, Berufseinsteiger) </a:t>
            </a:r>
          </a:p>
        </p:txBody>
      </p:sp>
    </p:spTree>
    <p:extLst>
      <p:ext uri="{BB962C8B-B14F-4D97-AF65-F5344CB8AC3E}">
        <p14:creationId xmlns:p14="http://schemas.microsoft.com/office/powerpoint/2010/main" val="345192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556792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</a:t>
            </a:r>
            <a:r>
              <a:rPr lang="de-DE" dirty="0" err="1"/>
              <a:t>Explore</a:t>
            </a:r>
            <a:r>
              <a:rPr lang="de-DE" dirty="0"/>
              <a:t>-Modul</a:t>
            </a:r>
          </a:p>
          <a:p>
            <a:pPr>
              <a:defRPr/>
            </a:pPr>
            <a:r>
              <a:rPr lang="de-DE" dirty="0"/>
              <a:t>Felder des </a:t>
            </a:r>
            <a:r>
              <a:rPr lang="de-DE" dirty="0" err="1"/>
              <a:t>Explore</a:t>
            </a:r>
            <a:r>
              <a:rPr lang="de-DE" dirty="0"/>
              <a:t>-Boards</a:t>
            </a:r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B8E1476-91F3-52C3-E760-33317FE33F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101872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ABF0B10-8D70-E9D7-EEF2-2C482D4E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Explore -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0FE5-5EA2-D77E-57F8-47B3E1A5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Das Explore-Board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Dokumentation</a:t>
            </a:r>
            <a:r>
              <a:rPr lang="en-GB" dirty="0"/>
              <a:t> der </a:t>
            </a:r>
            <a:r>
              <a:rPr lang="en-GB" dirty="0" err="1"/>
              <a:t>gewonnenen</a:t>
            </a:r>
            <a:r>
              <a:rPr lang="en-GB" dirty="0"/>
              <a:t> </a:t>
            </a:r>
            <a:r>
              <a:rPr lang="en-GB" dirty="0" err="1"/>
              <a:t>Erkenntnisse</a:t>
            </a:r>
            <a:r>
              <a:rPr lang="en-GB" dirty="0"/>
              <a:t> des Teams</a:t>
            </a:r>
          </a:p>
          <a:p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festgelegte</a:t>
            </a:r>
            <a:r>
              <a:rPr lang="en-GB" dirty="0"/>
              <a:t> </a:t>
            </a:r>
            <a:r>
              <a:rPr lang="en-GB" dirty="0" err="1"/>
              <a:t>Reihenfolge</a:t>
            </a:r>
            <a:r>
              <a:rPr lang="en-GB" dirty="0"/>
              <a:t> für das </a:t>
            </a:r>
            <a:r>
              <a:rPr lang="en-GB" dirty="0" err="1"/>
              <a:t>Ausfüllen</a:t>
            </a:r>
            <a:r>
              <a:rPr lang="en-GB" dirty="0"/>
              <a:t> des Boards</a:t>
            </a:r>
          </a:p>
        </p:txBody>
      </p:sp>
    </p:spTree>
    <p:extLst>
      <p:ext uri="{BB962C8B-B14F-4D97-AF65-F5344CB8AC3E}">
        <p14:creationId xmlns:p14="http://schemas.microsoft.com/office/powerpoint/2010/main" val="3629019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1546</Words>
  <Application>Microsoft Macintosh PowerPoint</Application>
  <DocSecurity>0</DocSecurity>
  <PresentationFormat>Widescreen</PresentationFormat>
  <Paragraphs>216</Paragraphs>
  <Slides>43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Explore</vt:lpstr>
      <vt:lpstr>Agenda </vt:lpstr>
      <vt:lpstr>Explore – Nutzerbedürfnisse verstehen</vt:lpstr>
      <vt:lpstr>Explore – Nutzerbedürfnisse verstehen</vt:lpstr>
      <vt:lpstr>Explore - Ausgangspunkt</vt:lpstr>
      <vt:lpstr>Design Challenge ist der Ausgangspunkt zur Entwicklung einer Innovation</vt:lpstr>
      <vt:lpstr>Elemente einer Design Challenge</vt:lpstr>
      <vt:lpstr>Agenda </vt:lpstr>
      <vt:lpstr>Explore - Board</vt:lpstr>
      <vt:lpstr>Agenda </vt:lpstr>
      <vt:lpstr>Agenda </vt:lpstr>
      <vt:lpstr>Die Digitalisierung schafft ein hohes Potential für Innovationen</vt:lpstr>
      <vt:lpstr>Aber nicht alle technischen Innovationen werden ein Erfolg</vt:lpstr>
      <vt:lpstr>Aber nicht alle technischen Innovationen werden ein Erfolg</vt:lpstr>
      <vt:lpstr>Nutzerproblem gelöst?</vt:lpstr>
      <vt:lpstr>PowerPoint Presentation</vt:lpstr>
      <vt:lpstr>PowerPoint Presentation</vt:lpstr>
      <vt:lpstr>PowerPoint Presentation</vt:lpstr>
      <vt:lpstr>PowerPoint Presentation</vt:lpstr>
      <vt:lpstr>Design Thinking ist eine Methode zur nutzerzentrierten Innovationsentwicklung</vt:lpstr>
      <vt:lpstr>Design Thinking nimmt die menschliche Perspektive zum Ausgangspunkt der Zielstellung, innovative Produkte, Services oder Erlebnisse zu gestalten, die nicht nur attraktiv, sondern auch realisierbar und marktfähig sind.</vt:lpstr>
      <vt:lpstr>Prototypen machen Ideen greifbar</vt:lpstr>
      <vt:lpstr>Design Thinking als Bestandteil der Innovationskultur in Unternehmen (1/2)</vt:lpstr>
      <vt:lpstr>Design Thinking als Bestandteil der Innovationskultur in Unternehmen (2/2)</vt:lpstr>
      <vt:lpstr>Wir verwenden ein leicht verändertes Framework, dem die Prinzipien von Design Thinking zugrunde liegen</vt:lpstr>
      <vt:lpstr>Explore - Nutzerbedürfnisse verstehen (Problem und Lösung unbekannt)</vt:lpstr>
      <vt:lpstr>Create - Ideen entwickeln (Problem bekannt, Lösung unbekannt)</vt:lpstr>
      <vt:lpstr>Evaluate - Feedback einholen (Problem bekannt, Lösungsidee vorhanden, Erfolg der Idee unbekannt)</vt:lpstr>
      <vt:lpstr>Explore</vt:lpstr>
      <vt:lpstr>Create</vt:lpstr>
      <vt:lpstr>Evaluate</vt:lpstr>
      <vt:lpstr>Case Study - Embrace</vt:lpstr>
      <vt:lpstr>Case Study - Embrace</vt:lpstr>
      <vt:lpstr>Case Study - Embrace</vt:lpstr>
      <vt:lpstr>Case Study - Embrace</vt:lpstr>
      <vt:lpstr>Case Study – Bank of America</vt:lpstr>
      <vt:lpstr>Case Study – Bank of America</vt:lpstr>
      <vt:lpstr>Case Study – Bank of America</vt:lpstr>
      <vt:lpstr>Case Study – Bank of America</vt:lpstr>
      <vt:lpstr>Case Study – Bank of America</vt:lpstr>
      <vt:lpstr>Case Study - Dropbox</vt:lpstr>
      <vt:lpstr>Case Study - Dropbox</vt:lpstr>
      <vt:lpstr>Fazit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225</cp:revision>
  <dcterms:created xsi:type="dcterms:W3CDTF">2022-02-03T14:23:38Z</dcterms:created>
  <dcterms:modified xsi:type="dcterms:W3CDTF">2023-02-24T13:26:26Z</dcterms:modified>
  <cp:category/>
  <dc:identifier/>
  <cp:contentStatus/>
  <dc:language/>
  <cp:version/>
</cp:coreProperties>
</file>